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398" r:id="rId3"/>
    <p:sldId id="408" r:id="rId4"/>
    <p:sldId id="409" r:id="rId5"/>
    <p:sldId id="410" r:id="rId6"/>
  </p:sldIdLst>
  <p:sldSz cx="9144000" cy="6858000" type="screen4x3"/>
  <p:notesSz cx="6743700" cy="9875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366"/>
    <a:srgbClr val="003399"/>
    <a:srgbClr val="339933"/>
    <a:srgbClr val="EAEAEA"/>
    <a:srgbClr val="F80000"/>
    <a:srgbClr val="0033CC"/>
    <a:srgbClr val="513127"/>
    <a:srgbClr val="4F8A1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6025" autoAdjust="0"/>
  </p:normalViewPr>
  <p:slideViewPr>
    <p:cSldViewPr snapToGrid="0" snapToObjects="1">
      <p:cViewPr>
        <p:scale>
          <a:sx n="50" d="100"/>
          <a:sy n="50" d="100"/>
        </p:scale>
        <p:origin x="-1566" y="-12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568" y="-108"/>
      </p:cViewPr>
      <p:guideLst>
        <p:guide orient="horz" pos="3110"/>
        <p:guide pos="212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22471" cy="49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5" tIns="45423" rIns="90845" bIns="454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229" y="1"/>
            <a:ext cx="2922471" cy="49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5" tIns="45423" rIns="90845" bIns="454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81050"/>
            <a:ext cx="2922471" cy="49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5" tIns="45423" rIns="90845" bIns="454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229" y="9381050"/>
            <a:ext cx="2922471" cy="49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5" tIns="45423" rIns="90845" bIns="454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81EB262-A360-4EF1-980D-F21A423EC99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22471" cy="49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5" tIns="45423" rIns="90845" bIns="45423" numCol="1" anchor="t" anchorCtr="0" compatLnSpc="1">
            <a:prstTxWarp prst="textNoShape">
              <a:avLst/>
            </a:prstTxWarp>
          </a:bodyPr>
          <a:lstStyle>
            <a:lvl1pPr>
              <a:defRPr sz="1200" noProof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722" y="1"/>
            <a:ext cx="2922471" cy="49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5" tIns="45423" rIns="90845" bIns="45423" numCol="1" anchor="t" anchorCtr="0" compatLnSpc="1">
            <a:prstTxWarp prst="textNoShape">
              <a:avLst/>
            </a:prstTxWarp>
          </a:bodyPr>
          <a:lstStyle>
            <a:lvl1pPr algn="r">
              <a:defRPr sz="1200" noProof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069" y="4692058"/>
            <a:ext cx="5395563" cy="444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5" tIns="45423" rIns="90845" bIns="45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1" smtClean="0"/>
              <a:t>Cliquez pour modifier les styles du texte du masque</a:t>
            </a:r>
          </a:p>
          <a:p>
            <a:pPr lvl="1"/>
            <a:r>
              <a:rPr lang="en-GB" noProof="1" smtClean="0"/>
              <a:t>Deuxième niveau</a:t>
            </a:r>
          </a:p>
          <a:p>
            <a:pPr lvl="2"/>
            <a:r>
              <a:rPr lang="en-GB" noProof="1" smtClean="0"/>
              <a:t>Troisième niveau</a:t>
            </a:r>
          </a:p>
          <a:p>
            <a:pPr lvl="3"/>
            <a:r>
              <a:rPr lang="en-GB" noProof="1" smtClean="0"/>
              <a:t>Quatrième niveau</a:t>
            </a:r>
          </a:p>
          <a:p>
            <a:pPr lvl="4"/>
            <a:r>
              <a:rPr lang="en-GB" noProof="1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9519"/>
            <a:ext cx="2922471" cy="49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5" tIns="45423" rIns="90845" bIns="45423" numCol="1" anchor="b" anchorCtr="0" compatLnSpc="1">
            <a:prstTxWarp prst="textNoShape">
              <a:avLst/>
            </a:prstTxWarp>
          </a:bodyPr>
          <a:lstStyle>
            <a:lvl1pPr>
              <a:defRPr sz="1200" noProof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722" y="9379519"/>
            <a:ext cx="2922471" cy="49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5" tIns="45423" rIns="90845" bIns="45423" numCol="1" anchor="b" anchorCtr="0" compatLnSpc="1">
            <a:prstTxWarp prst="textNoShape">
              <a:avLst/>
            </a:prstTxWarp>
          </a:bodyPr>
          <a:lstStyle>
            <a:lvl1pPr algn="r">
              <a:defRPr sz="1200" noProof="1"/>
            </a:lvl1pPr>
          </a:lstStyle>
          <a:p>
            <a:pPr>
              <a:defRPr/>
            </a:pPr>
            <a:fld id="{A7B9FA61-CB87-4900-80CA-1DA422730060}" type="slidenum">
              <a:rPr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FBA644-FD5E-452F-86D5-48BFD42F838F}" type="slidenum">
              <a:rPr smtClean="0"/>
              <a:pPr/>
              <a:t>1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6" descr="N_ST_logV_C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2656" y="2995550"/>
            <a:ext cx="21669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7" descr="Sub_SF_log_C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2813" y="6311900"/>
            <a:ext cx="3062287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6"/>
          <p:cNvSpPr>
            <a:spLocks noChangeArrowheads="1"/>
          </p:cNvSpPr>
          <p:nvPr userDrawn="1"/>
        </p:nvSpPr>
        <p:spPr bwMode="auto">
          <a:xfrm>
            <a:off x="2256312" y="6467475"/>
            <a:ext cx="2198213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Stuart East, </a:t>
            </a:r>
            <a:r>
              <a:rPr lang="en-GB" sz="900" dirty="0" smtClean="0">
                <a:solidFill>
                  <a:schemeClr val="bg1">
                    <a:lumMod val="50000"/>
                  </a:schemeClr>
                </a:solidFill>
              </a:rPr>
              <a:t>22</a:t>
            </a:r>
            <a:r>
              <a:rPr lang="en-GB" sz="900" baseline="30000" dirty="0" smtClean="0">
                <a:solidFill>
                  <a:schemeClr val="bg1">
                    <a:lumMod val="50000"/>
                  </a:schemeClr>
                </a:solidFill>
              </a:rPr>
              <a:t>nd </a:t>
            </a:r>
            <a:r>
              <a:rPr lang="en-GB" sz="900" dirty="0" smtClean="0">
                <a:solidFill>
                  <a:schemeClr val="bg1">
                    <a:lumMod val="50000"/>
                  </a:schemeClr>
                </a:solidFill>
              </a:rPr>
              <a:t> May 2012</a:t>
            </a:r>
            <a:endParaRPr lang="en-GB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4650" y="4337050"/>
            <a:ext cx="7727950" cy="466725"/>
          </a:xfrm>
        </p:spPr>
        <p:txBody>
          <a:bodyPr lIns="91440" tIns="0" rIns="91440" bIns="0"/>
          <a:lstStyle>
            <a:lvl1pPr>
              <a:defRPr/>
            </a:lvl1pPr>
          </a:lstStyle>
          <a:p>
            <a:r>
              <a:rPr lang="en-GB"/>
              <a:t>Click here to modify title</a:t>
            </a:r>
            <a:endParaRPr lang="en-GB" noProof="1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4650" y="4803775"/>
            <a:ext cx="7727950" cy="379413"/>
          </a:xfrm>
        </p:spPr>
        <p:txBody>
          <a:bodyPr lIns="91440" tIns="0" rIns="91440" bIns="0" anchor="ctr"/>
          <a:lstStyle>
            <a:lvl1pPr marL="0" indent="0">
              <a:buFont typeface="Times" pitchFamily="18" charset="0"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here to modify sub-title</a:t>
            </a:r>
            <a:endParaRPr lang="en-GB" noProof="1"/>
          </a:p>
        </p:txBody>
      </p:sp>
      <p:pic>
        <p:nvPicPr>
          <p:cNvPr id="24578" name="Picture 2" descr="http://www.iter.org/doc/all/content/com/img_galleries/from_above_1.jpg"/>
          <p:cNvPicPr>
            <a:picLocks noChangeAspect="1" noChangeArrowheads="1"/>
          </p:cNvPicPr>
          <p:nvPr userDrawn="1"/>
        </p:nvPicPr>
        <p:blipFill>
          <a:blip r:embed="rId5" cstate="print"/>
          <a:srcRect t="2506" r="1804" b="53671"/>
          <a:stretch>
            <a:fillRect/>
          </a:stretch>
        </p:blipFill>
        <p:spPr bwMode="auto">
          <a:xfrm>
            <a:off x="190500" y="176150"/>
            <a:ext cx="8712200" cy="28845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77BE2-3B13-41E0-8F96-F7F2E7CF6E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7675" y="203200"/>
            <a:ext cx="2219325" cy="58420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700" y="203200"/>
            <a:ext cx="6505575" cy="58420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72881-C848-4166-B91D-CBDBAEA485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E1AF5-6573-4B4A-AA81-D5E1A24910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6015D-109A-473A-B3A9-C8B2A48F71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700" y="1154113"/>
            <a:ext cx="4362450" cy="4891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154113"/>
            <a:ext cx="4362450" cy="4891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7A2BF-65F9-455C-9802-ED560A710B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BF00F-17FE-4141-8CB6-CFDCA0B258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C6B4A-D8F6-48BC-AC46-A7EFE2AB1A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E8E0A-EC70-4185-B77C-BED418DEF6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38229-A5C1-4F34-964D-BBE8614668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6EF8D-0EF5-41C6-B38F-00207DA779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2725" y="203200"/>
            <a:ext cx="86058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here to modify title</a:t>
            </a:r>
            <a:endParaRPr lang="en-GB" noProof="1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9700" y="1154113"/>
            <a:ext cx="8877300" cy="489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45720" rIns="36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here to insert first bullet</a:t>
            </a:r>
            <a:endParaRPr lang="en-GB" noProof="1" smtClean="0"/>
          </a:p>
          <a:p>
            <a:pPr lvl="1"/>
            <a:r>
              <a:rPr lang="en-GB" dirty="0" smtClean="0"/>
              <a:t>Second bullet</a:t>
            </a:r>
            <a:endParaRPr lang="en-GB" noProof="1" smtClean="0"/>
          </a:p>
          <a:p>
            <a:pPr lvl="2"/>
            <a:r>
              <a:rPr lang="en-GB" dirty="0" smtClean="0"/>
              <a:t>Third bullet</a:t>
            </a:r>
            <a:endParaRPr lang="en-GB" noProof="1" smtClean="0"/>
          </a:p>
          <a:p>
            <a:pPr lvl="3"/>
            <a:r>
              <a:rPr lang="en-GB" dirty="0" smtClean="0"/>
              <a:t>Fourth bullet</a:t>
            </a:r>
            <a:endParaRPr lang="en-GB" noProof="1" smtClean="0"/>
          </a:p>
          <a:p>
            <a:pPr lvl="4"/>
            <a:r>
              <a:rPr lang="en-GB" dirty="0" smtClean="0"/>
              <a:t>Fifth bullet</a:t>
            </a:r>
            <a:endParaRPr lang="en-GB" noProof="1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06950" y="6457950"/>
            <a:ext cx="423863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noProof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635ADB3-EB31-4420-8B85-1911FF9D38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83" name="Line 59"/>
          <p:cNvSpPr>
            <a:spLocks noChangeShapeType="1"/>
          </p:cNvSpPr>
          <p:nvPr/>
        </p:nvSpPr>
        <p:spPr bwMode="auto">
          <a:xfrm>
            <a:off x="4575175" y="6467475"/>
            <a:ext cx="0" cy="204788"/>
          </a:xfrm>
          <a:prstGeom prst="line">
            <a:avLst/>
          </a:prstGeom>
          <a:noFill/>
          <a:ln w="12700">
            <a:solidFill>
              <a:srgbClr val="767A7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00" name="Rectangle 76"/>
          <p:cNvSpPr>
            <a:spLocks noChangeArrowheads="1"/>
          </p:cNvSpPr>
          <p:nvPr userDrawn="1"/>
        </p:nvSpPr>
        <p:spPr bwMode="auto">
          <a:xfrm>
            <a:off x="2047009" y="6467475"/>
            <a:ext cx="2293216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Stuart East, </a:t>
            </a:r>
            <a:r>
              <a:rPr lang="en-GB" sz="900" dirty="0" smtClean="0">
                <a:solidFill>
                  <a:schemeClr val="bg1">
                    <a:lumMod val="50000"/>
                  </a:schemeClr>
                </a:solidFill>
              </a:rPr>
              <a:t>22</a:t>
            </a:r>
            <a:r>
              <a:rPr lang="en-GB" sz="900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GB" sz="900" dirty="0" smtClean="0">
                <a:solidFill>
                  <a:schemeClr val="bg1">
                    <a:lumMod val="50000"/>
                  </a:schemeClr>
                </a:solidFill>
              </a:rPr>
              <a:t> May 2012</a:t>
            </a:r>
            <a:endParaRPr lang="en-GB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04" name="Line 80"/>
          <p:cNvSpPr>
            <a:spLocks noChangeShapeType="1"/>
          </p:cNvSpPr>
          <p:nvPr/>
        </p:nvSpPr>
        <p:spPr bwMode="auto">
          <a:xfrm>
            <a:off x="139700" y="6240463"/>
            <a:ext cx="8877300" cy="0"/>
          </a:xfrm>
          <a:prstGeom prst="line">
            <a:avLst/>
          </a:prstGeom>
          <a:noFill/>
          <a:ln w="12700">
            <a:solidFill>
              <a:srgbClr val="E2002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1032" name="Picture 89" descr="N_logH_C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375" y="6311900"/>
            <a:ext cx="119856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1" descr="Sub_SF_log_C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83388" y="6410325"/>
            <a:ext cx="2278062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004489"/>
        </a:buClr>
        <a:buFont typeface="Times" pitchFamily="18" charset="0"/>
        <a:buChar char="•"/>
        <a:defRPr sz="2000" b="1">
          <a:solidFill>
            <a:schemeClr val="accent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rgbClr val="004489"/>
        </a:buClr>
        <a:buFont typeface="Times" pitchFamily="18" charset="0"/>
        <a:buChar char="•"/>
        <a:defRPr sz="1600">
          <a:solidFill>
            <a:schemeClr val="accent6"/>
          </a:solidFill>
          <a:latin typeface="+mn-lt"/>
        </a:defRPr>
      </a:lvl2pPr>
      <a:lvl3pPr marL="1143000" indent="-228600" algn="l" rtl="0" eaLnBrk="0" fontAlgn="base" hangingPunct="0">
        <a:spcBef>
          <a:spcPct val="35000"/>
        </a:spcBef>
        <a:spcAft>
          <a:spcPct val="0"/>
        </a:spcAft>
        <a:buClr>
          <a:srgbClr val="004489"/>
        </a:buClr>
        <a:buFont typeface="Times" pitchFamily="18" charset="0"/>
        <a:buChar char="•"/>
        <a:defRPr sz="1400">
          <a:solidFill>
            <a:schemeClr val="accent6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rgbClr val="004489"/>
        </a:buClr>
        <a:buFont typeface="Times" pitchFamily="18" charset="0"/>
        <a:buChar char="•"/>
        <a:defRPr sz="1100">
          <a:solidFill>
            <a:schemeClr val="accent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4489"/>
        </a:buClr>
        <a:buFont typeface="Times" pitchFamily="18" charset="0"/>
        <a:buChar char="•"/>
        <a:defRPr sz="1000">
          <a:solidFill>
            <a:schemeClr val="accent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4489"/>
        </a:buClr>
        <a:buFont typeface="Times" pitchFamily="18" charset="0"/>
        <a:buChar char="•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4489"/>
        </a:buClr>
        <a:buFont typeface="Times" pitchFamily="18" charset="0"/>
        <a:buChar char="•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4489"/>
        </a:buClr>
        <a:buFont typeface="Times" pitchFamily="18" charset="0"/>
        <a:buChar char="•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4489"/>
        </a:buClr>
        <a:buFont typeface="Times" pitchFamily="18" charset="0"/>
        <a:buChar char="•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374649" y="4337050"/>
            <a:ext cx="8575675" cy="466725"/>
          </a:xfrm>
        </p:spPr>
        <p:txBody>
          <a:bodyPr/>
          <a:lstStyle/>
          <a:p>
            <a:pPr eaLnBrk="1" hangingPunct="1"/>
            <a:r>
              <a:rPr lang="en-GB" dirty="0" smtClean="0"/>
              <a:t>Delivering industrial solutions for the fusion research community </a:t>
            </a:r>
          </a:p>
        </p:txBody>
      </p:sp>
      <p:sp>
        <p:nvSpPr>
          <p:cNvPr id="307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374650" y="4999550"/>
            <a:ext cx="7727950" cy="379413"/>
          </a:xfrm>
        </p:spPr>
        <p:txBody>
          <a:bodyPr/>
          <a:lstStyle/>
          <a:p>
            <a:pPr eaLnBrk="1" hangingPunct="1"/>
            <a:r>
              <a:rPr lang="en-GB" dirty="0" smtClean="0"/>
              <a:t>Stuart East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Technologies, products and services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EE1AF5-6573-4B4A-AA81-D5E1A2491082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pic>
        <p:nvPicPr>
          <p:cNvPr id="10" name="Picture 9" descr="supplychai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25" y="1225550"/>
            <a:ext cx="8709025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23"/>
          <p:cNvSpPr txBox="1">
            <a:spLocks noChangeArrowheads="1"/>
          </p:cNvSpPr>
          <p:nvPr/>
        </p:nvSpPr>
        <p:spPr bwMode="auto">
          <a:xfrm>
            <a:off x="368300" y="2107625"/>
            <a:ext cx="8450263" cy="52322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chemeClr val="accent6"/>
                </a:solidFill>
              </a:rPr>
              <a:t>High integrity and multi-discipline engineering &amp; consultancy for construction, assembly, commissioning, maintenance and decommissioning</a:t>
            </a:r>
            <a:endParaRPr lang="en-GB" sz="1400" b="1" dirty="0">
              <a:solidFill>
                <a:schemeClr val="accent6"/>
              </a:solidFill>
            </a:endParaRPr>
          </a:p>
        </p:txBody>
      </p:sp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368300" y="4787325"/>
            <a:ext cx="8450263" cy="52322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chemeClr val="accent6"/>
                </a:solidFill>
              </a:rPr>
              <a:t>Vertically integrated delivery for high value (EUR 100M+), high risk and complex projects (secondary technologies) </a:t>
            </a:r>
            <a:endParaRPr lang="en-GB" sz="1400" b="1" dirty="0">
              <a:solidFill>
                <a:schemeClr val="accent6"/>
              </a:solidFill>
            </a:endParaRP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368300" y="5511800"/>
            <a:ext cx="8450263" cy="307777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chemeClr val="accent6"/>
                </a:solidFill>
              </a:rPr>
              <a:t>Operations support combining radiological protection &amp; nuclear waste management services</a:t>
            </a:r>
            <a:endParaRPr lang="en-GB" sz="1400" b="1" dirty="0">
              <a:solidFill>
                <a:schemeClr val="accent6"/>
              </a:solidFill>
            </a:endParaRPr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368300" y="1421250"/>
            <a:ext cx="8450263" cy="52322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chemeClr val="accent6"/>
                </a:solidFill>
              </a:rPr>
              <a:t>Consultancy to the scientific and research community in the definition of achievable requirements for industry</a:t>
            </a:r>
            <a:endParaRPr lang="en-GB" sz="1400" b="1" dirty="0">
              <a:solidFill>
                <a:schemeClr val="accent6"/>
              </a:solidFill>
            </a:endParaRP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368300" y="2794000"/>
            <a:ext cx="8450263" cy="52322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chemeClr val="accent6"/>
                </a:solidFill>
              </a:rPr>
              <a:t>Specification, design, manufacture &amp; installation of key nuclear components </a:t>
            </a:r>
          </a:p>
          <a:p>
            <a:r>
              <a:rPr lang="en-GB" sz="1400" b="1" dirty="0" smtClean="0">
                <a:solidFill>
                  <a:schemeClr val="accent6"/>
                </a:solidFill>
              </a:rPr>
              <a:t>(</a:t>
            </a:r>
            <a:r>
              <a:rPr lang="en-GB" sz="1400" b="1" dirty="0" err="1" smtClean="0">
                <a:solidFill>
                  <a:schemeClr val="accent6"/>
                </a:solidFill>
              </a:rPr>
              <a:t>eg</a:t>
            </a:r>
            <a:r>
              <a:rPr lang="en-GB" sz="1400" b="1" dirty="0" smtClean="0">
                <a:solidFill>
                  <a:schemeClr val="accent6"/>
                </a:solidFill>
              </a:rPr>
              <a:t>. nuclear fire dampers, passive fire &amp; biological protection systems, tanks and vessels)</a:t>
            </a:r>
            <a:endParaRPr lang="en-GB" sz="1400" b="1" dirty="0">
              <a:solidFill>
                <a:schemeClr val="accent6"/>
              </a:solidFill>
            </a:endParaRP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368300" y="4026475"/>
            <a:ext cx="8450263" cy="52322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chemeClr val="accent6"/>
                </a:solidFill>
              </a:rPr>
              <a:t>Industrial and cost efficient solutions for the nuclear waste management and radiological &amp; environmental monitoring solutions</a:t>
            </a:r>
            <a:endParaRPr lang="en-GB" sz="1400" b="1" dirty="0">
              <a:solidFill>
                <a:schemeClr val="accent6"/>
              </a:solidFill>
            </a:endParaRPr>
          </a:p>
        </p:txBody>
      </p:sp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368300" y="3520420"/>
            <a:ext cx="8450263" cy="307777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chemeClr val="accent6"/>
                </a:solidFill>
              </a:rPr>
              <a:t>Industrial partnering to support institutions with the delivery of R&amp;D programmes</a:t>
            </a:r>
            <a:endParaRPr lang="en-GB" sz="14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1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Fusion experiences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EE1AF5-6573-4B4A-AA81-D5E1A2491082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238918" y="1276112"/>
            <a:ext cx="8450263" cy="1600438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177800"/>
            <a:r>
              <a:rPr lang="en-GB" sz="1400" b="1" u="sng" dirty="0" smtClean="0">
                <a:solidFill>
                  <a:schemeClr val="accent6"/>
                </a:solidFill>
              </a:rPr>
              <a:t>ITER ORGANIZATION</a:t>
            </a:r>
          </a:p>
          <a:p>
            <a:pPr marL="355600" indent="-177800">
              <a:buFontTx/>
              <a:buChar char="-"/>
            </a:pPr>
            <a:r>
              <a:rPr lang="en-GB" sz="1400" dirty="0" smtClean="0">
                <a:solidFill>
                  <a:schemeClr val="accent6"/>
                </a:solidFill>
              </a:rPr>
              <a:t>Value Engineering and Compliance Assessment of the Atmosphere Detritiation Systems</a:t>
            </a:r>
          </a:p>
          <a:p>
            <a:pPr marL="355600" indent="-177800">
              <a:buFontTx/>
              <a:buChar char="-"/>
            </a:pPr>
            <a:r>
              <a:rPr lang="en-GB" sz="1400" dirty="0" smtClean="0">
                <a:solidFill>
                  <a:schemeClr val="accent6"/>
                </a:solidFill>
              </a:rPr>
              <a:t>Value Engineering and Compliance Assessment of the Tokamak Nuclear HVAC &amp; </a:t>
            </a:r>
            <a:r>
              <a:rPr lang="en-GB" sz="1400" dirty="0" err="1" smtClean="0">
                <a:solidFill>
                  <a:schemeClr val="accent6"/>
                </a:solidFill>
              </a:rPr>
              <a:t>LAC’s</a:t>
            </a:r>
            <a:endParaRPr lang="en-GB" sz="1400" dirty="0" smtClean="0">
              <a:solidFill>
                <a:schemeClr val="accent6"/>
              </a:solidFill>
            </a:endParaRPr>
          </a:p>
          <a:p>
            <a:pPr marL="355600" indent="-177800">
              <a:buFontTx/>
              <a:buChar char="-"/>
            </a:pPr>
            <a:r>
              <a:rPr lang="en-GB" sz="1400" dirty="0" smtClean="0">
                <a:solidFill>
                  <a:schemeClr val="accent6"/>
                </a:solidFill>
              </a:rPr>
              <a:t>Nominated Nuclear HVAC Expert for PDR</a:t>
            </a:r>
          </a:p>
          <a:p>
            <a:pPr marL="355600" indent="-177800">
              <a:buFontTx/>
              <a:buChar char="-"/>
            </a:pPr>
            <a:r>
              <a:rPr lang="en-GB" sz="1400" dirty="0" smtClean="0">
                <a:solidFill>
                  <a:schemeClr val="accent6"/>
                </a:solidFill>
              </a:rPr>
              <a:t>Interlock central system study</a:t>
            </a:r>
          </a:p>
          <a:p>
            <a:pPr marL="355600" indent="-177800"/>
            <a:r>
              <a:rPr lang="en-GB" sz="1400" dirty="0" smtClean="0">
                <a:solidFill>
                  <a:schemeClr val="accent6"/>
                </a:solidFill>
              </a:rPr>
              <a:t>– Conceptual design and cost estimate of the VV Access and Control System for Assembly</a:t>
            </a:r>
          </a:p>
          <a:p>
            <a:pPr marL="355600" indent="-177800"/>
            <a:r>
              <a:rPr lang="en-GB" sz="1400" dirty="0" smtClean="0">
                <a:solidFill>
                  <a:schemeClr val="accent6"/>
                </a:solidFill>
              </a:rPr>
              <a:t>– Detailed Design and Integration of Tritium Plant Building Layout and Sub-systems</a:t>
            </a:r>
          </a:p>
        </p:txBody>
      </p:sp>
      <p:sp>
        <p:nvSpPr>
          <p:cNvPr id="6" name="TextBox 23"/>
          <p:cNvSpPr txBox="1">
            <a:spLocks noChangeArrowheads="1"/>
          </p:cNvSpPr>
          <p:nvPr/>
        </p:nvSpPr>
        <p:spPr bwMode="auto">
          <a:xfrm>
            <a:off x="212725" y="3363089"/>
            <a:ext cx="8450263" cy="954107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177800"/>
            <a:r>
              <a:rPr lang="en-GB" sz="1400" b="1" u="sng" dirty="0" smtClean="0">
                <a:solidFill>
                  <a:schemeClr val="accent6"/>
                </a:solidFill>
              </a:rPr>
              <a:t>DOMESTIC AGENCIES</a:t>
            </a:r>
          </a:p>
          <a:p>
            <a:pPr marL="355600" indent="-177800"/>
            <a:r>
              <a:rPr lang="en-GB" sz="1400" dirty="0" smtClean="0">
                <a:solidFill>
                  <a:schemeClr val="accent6"/>
                </a:solidFill>
              </a:rPr>
              <a:t>– </a:t>
            </a:r>
            <a:r>
              <a:rPr lang="en-GB" sz="1400" dirty="0" err="1" smtClean="0">
                <a:solidFill>
                  <a:schemeClr val="accent6"/>
                </a:solidFill>
              </a:rPr>
              <a:t>Neutronic</a:t>
            </a:r>
            <a:r>
              <a:rPr lang="en-GB" sz="1400" dirty="0" smtClean="0">
                <a:solidFill>
                  <a:schemeClr val="accent6"/>
                </a:solidFill>
              </a:rPr>
              <a:t> study framework</a:t>
            </a:r>
          </a:p>
          <a:p>
            <a:pPr marL="355600" indent="-177800"/>
            <a:r>
              <a:rPr lang="en-GB" sz="1400" dirty="0" smtClean="0">
                <a:solidFill>
                  <a:schemeClr val="accent6"/>
                </a:solidFill>
              </a:rPr>
              <a:t>– Nuclear Safety studies</a:t>
            </a:r>
          </a:p>
          <a:p>
            <a:pPr marL="355600" indent="-177800"/>
            <a:r>
              <a:rPr lang="en-GB" sz="1400" dirty="0" smtClean="0">
                <a:solidFill>
                  <a:schemeClr val="accent6"/>
                </a:solidFill>
              </a:rPr>
              <a:t>– Manufacture, supply &amp; installation of 493 seismic bearing pads for the Tokamak Foundation</a:t>
            </a:r>
          </a:p>
        </p:txBody>
      </p:sp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238918" y="4834850"/>
            <a:ext cx="8450263" cy="1169551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177800"/>
            <a:r>
              <a:rPr lang="en-GB" sz="1400" b="1" u="sng" dirty="0" smtClean="0">
                <a:solidFill>
                  <a:schemeClr val="accent6"/>
                </a:solidFill>
              </a:rPr>
              <a:t>INDUSTRIAL PARTNERS</a:t>
            </a:r>
          </a:p>
          <a:p>
            <a:pPr marL="355600" indent="-177800"/>
            <a:r>
              <a:rPr lang="en-GB" sz="1400" dirty="0" smtClean="0">
                <a:solidFill>
                  <a:schemeClr val="accent6"/>
                </a:solidFill>
              </a:rPr>
              <a:t>– Cryogenic studies </a:t>
            </a:r>
          </a:p>
          <a:p>
            <a:pPr marL="355600" indent="-177800"/>
            <a:r>
              <a:rPr lang="en-GB" sz="1400" dirty="0" smtClean="0">
                <a:solidFill>
                  <a:schemeClr val="accent6"/>
                </a:solidFill>
              </a:rPr>
              <a:t>– Nuclear Safety </a:t>
            </a:r>
          </a:p>
          <a:p>
            <a:pPr marL="355600" indent="-177800">
              <a:buFontTx/>
              <a:buChar char="-"/>
            </a:pPr>
            <a:r>
              <a:rPr lang="en-GB" sz="1400" dirty="0" smtClean="0">
                <a:solidFill>
                  <a:schemeClr val="accent6"/>
                </a:solidFill>
              </a:rPr>
              <a:t>Nuclear Quality </a:t>
            </a:r>
          </a:p>
          <a:p>
            <a:pPr marL="355600" indent="-177800"/>
            <a:r>
              <a:rPr lang="en-GB" sz="1400" dirty="0" smtClean="0">
                <a:solidFill>
                  <a:schemeClr val="accent6"/>
                </a:solidFill>
              </a:rPr>
              <a:t>– Nuclear Engineer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 and learning from Fusion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EE1AF5-6573-4B4A-AA81-D5E1A2491082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1316038"/>
            <a:ext cx="428625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8850" y="1316038"/>
            <a:ext cx="4267200" cy="439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EE1AF5-6573-4B4A-AA81-D5E1A2491082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0768" t="34717" r="27435" b="47170"/>
          <a:stretch>
            <a:fillRect/>
          </a:stretch>
        </p:blipFill>
        <p:spPr bwMode="auto">
          <a:xfrm>
            <a:off x="1085850" y="3028950"/>
            <a:ext cx="7031236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3143250" y="1944470"/>
            <a:ext cx="2087563" cy="52322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6"/>
                </a:solidFill>
              </a:rPr>
              <a:t>Thank you</a:t>
            </a:r>
            <a:endParaRPr lang="en-GB" sz="28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Nuvia">
      <a:dk1>
        <a:srgbClr val="000099"/>
      </a:dk1>
      <a:lt1>
        <a:srgbClr val="FFFFFF"/>
      </a:lt1>
      <a:dk2>
        <a:srgbClr val="3366FF"/>
      </a:dk2>
      <a:lt2>
        <a:srgbClr val="FFFFFF"/>
      </a:lt2>
      <a:accent1>
        <a:srgbClr val="6666F6"/>
      </a:accent1>
      <a:accent2>
        <a:srgbClr val="FFFFFF"/>
      </a:accent2>
      <a:accent3>
        <a:srgbClr val="FC3728"/>
      </a:accent3>
      <a:accent4>
        <a:srgbClr val="000000"/>
      </a:accent4>
      <a:accent5>
        <a:srgbClr val="33CC33"/>
      </a:accent5>
      <a:accent6>
        <a:srgbClr val="002060"/>
      </a:accent6>
      <a:hlink>
        <a:srgbClr val="FF0000"/>
      </a:hlink>
      <a:folHlink>
        <a:srgbClr val="0000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212424"/>
        </a:dk2>
        <a:lt2>
          <a:srgbClr val="767A7D"/>
        </a:lt2>
        <a:accent1>
          <a:srgbClr val="F7B100"/>
        </a:accent1>
        <a:accent2>
          <a:srgbClr val="A9AAAB"/>
        </a:accent2>
        <a:accent3>
          <a:srgbClr val="FFFFFF"/>
        </a:accent3>
        <a:accent4>
          <a:srgbClr val="000000"/>
        </a:accent4>
        <a:accent5>
          <a:srgbClr val="FAD5AA"/>
        </a:accent5>
        <a:accent6>
          <a:srgbClr val="999A9B"/>
        </a:accent6>
        <a:hlink>
          <a:srgbClr val="9D9722"/>
        </a:hlink>
        <a:folHlink>
          <a:srgbClr val="C1043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7518</TotalTime>
  <Words>247</Words>
  <Application>Microsoft Office PowerPoint</Application>
  <PresentationFormat>On-screen Show (4:3)</PresentationFormat>
  <Paragraphs>36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Default Design</vt:lpstr>
      <vt:lpstr>Delivering industrial solutions for the fusion research community </vt:lpstr>
      <vt:lpstr>Technologies, products and services</vt:lpstr>
      <vt:lpstr>Our Fusion experiences</vt:lpstr>
      <vt:lpstr>Support and learning from Fusion</vt:lpstr>
      <vt:lpstr>Questions</vt:lpstr>
    </vt:vector>
  </TitlesOfParts>
  <Company>Seenk Seenk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Corporate Communications</dc:creator>
  <cp:lastModifiedBy>Stuart East</cp:lastModifiedBy>
  <cp:revision>797</cp:revision>
  <cp:lastPrinted>2007-09-26T09:42:32Z</cp:lastPrinted>
  <dcterms:created xsi:type="dcterms:W3CDTF">2009-10-01T13:58:49Z</dcterms:created>
  <dcterms:modified xsi:type="dcterms:W3CDTF">2012-05-22T10:43:58Z</dcterms:modified>
</cp:coreProperties>
</file>