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"/>
  </p:notesMasterIdLst>
  <p:handoutMasterIdLst>
    <p:handoutMasterId r:id="rId7"/>
  </p:handoutMasterIdLst>
  <p:sldIdLst>
    <p:sldId id="299" r:id="rId2"/>
    <p:sldId id="457" r:id="rId3"/>
    <p:sldId id="460" r:id="rId4"/>
    <p:sldId id="459" r:id="rId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808080"/>
    <a:srgbClr val="D3DEFF"/>
    <a:srgbClr val="6A6FFF"/>
    <a:srgbClr val="FCF9FF"/>
    <a:srgbClr val="120EFF"/>
    <a:srgbClr val="66FF66"/>
    <a:srgbClr val="279945"/>
    <a:srgbClr val="90C6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8524" autoAdjust="0"/>
  </p:normalViewPr>
  <p:slideViewPr>
    <p:cSldViewPr>
      <p:cViewPr>
        <p:scale>
          <a:sx n="100" d="100"/>
          <a:sy n="100" d="100"/>
        </p:scale>
        <p:origin x="-144" y="-228"/>
      </p:cViewPr>
      <p:guideLst>
        <p:guide orient="horz" pos="768"/>
        <p:guide pos="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8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3" tIns="46356" rIns="92713" bIns="46356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3" tIns="46356" rIns="92713" bIns="46356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3" tIns="46356" rIns="92713" bIns="46356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3" tIns="46356" rIns="92713" bIns="46356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B5E37389-EB37-4693-A08A-580D8B812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2366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3" tIns="46356" rIns="92713" bIns="46356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3" tIns="46356" rIns="92713" bIns="46356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3" tIns="46356" rIns="92713" bIns="463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3" tIns="46356" rIns="92713" bIns="46356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3" tIns="46356" rIns="92713" bIns="4635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DE01AF5C-3165-4480-BA8F-2B34CF6DEC5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242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45B7E-5312-4543-BAAF-C1D373AE56C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4213"/>
            <a:ext cx="4654550" cy="3490912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400550"/>
            <a:ext cx="5164137" cy="4175125"/>
          </a:xfrm>
        </p:spPr>
        <p:txBody>
          <a:bodyPr/>
          <a:lstStyle/>
          <a:p>
            <a:r>
              <a:rPr lang="en-US" dirty="0"/>
              <a:t>Welcome and thank you for your time today.</a:t>
            </a:r>
          </a:p>
          <a:p>
            <a:r>
              <a:rPr lang="en-US" dirty="0"/>
              <a:t>Introductions of MDC staff present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4266F-C065-4CBC-9962-CDDB3EA8183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3738"/>
            <a:ext cx="4619625" cy="3465512"/>
          </a:xfrm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653" tIns="45327" rIns="90653" bIns="45327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67493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8126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7432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400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9080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4459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444163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9801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7847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9302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06864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281461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371044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3" name="Picture 11" descr="ISO-MDC-LLC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138" y="6324600"/>
            <a:ext cx="4746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Rectangle 2"/>
          <p:cNvSpPr>
            <a:spLocks noChangeArrowheads="1"/>
          </p:cNvSpPr>
          <p:nvPr/>
        </p:nvSpPr>
        <p:spPr bwMode="ltGray">
          <a:xfrm>
            <a:off x="11113" y="1066800"/>
            <a:ext cx="9132887" cy="1143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20861" name="Group 29"/>
          <p:cNvGrpSpPr>
            <a:grpSpLocks/>
          </p:cNvGrpSpPr>
          <p:nvPr userDrawn="1"/>
        </p:nvGrpSpPr>
        <p:grpSpPr bwMode="auto">
          <a:xfrm>
            <a:off x="203200" y="6473825"/>
            <a:ext cx="2909888" cy="365125"/>
            <a:chOff x="181" y="4070"/>
            <a:chExt cx="1833" cy="230"/>
          </a:xfrm>
        </p:grpSpPr>
        <p:pic>
          <p:nvPicPr>
            <p:cNvPr id="120862" name="Picture 30" descr="ISI_Logo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" y="4071"/>
              <a:ext cx="409" cy="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863" name="Picture 31" descr="MDC Semisystems banner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4070"/>
              <a:ext cx="783" cy="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864" name="Picture 32" descr="MDC_NO"/>
            <p:cNvPicPr>
              <a:picLocks noChangeAspect="1" noChangeArrowheads="1"/>
            </p:cNvPicPr>
            <p:nvPr userDrawn="1"/>
          </p:nvPicPr>
          <p:blipFill>
            <a:blip r:embed="rId1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576" t="35001" r="7022" b="37500"/>
            <a:stretch>
              <a:fillRect/>
            </a:stretch>
          </p:blipFill>
          <p:spPr bwMode="auto">
            <a:xfrm>
              <a:off x="181" y="4105"/>
              <a:ext cx="57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866" name="Text Box 34"/>
          <p:cNvSpPr txBox="1">
            <a:spLocks noChangeArrowheads="1"/>
          </p:cNvSpPr>
          <p:nvPr userDrawn="1"/>
        </p:nvSpPr>
        <p:spPr bwMode="auto">
          <a:xfrm>
            <a:off x="3500438" y="6567488"/>
            <a:ext cx="17954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rIns="0" anchor="b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effectLst/>
                <a:latin typeface="Arial" charset="0"/>
              </a:rPr>
              <a:t>PROPRIETARY AND CONFIDENTIAL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8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CCFF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CCFF"/>
        </a:buClr>
        <a:buSzPct val="65000"/>
        <a:buFont typeface="Monotype Sorts" pitchFamily="2" charset="2"/>
        <a:buChar char="H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CCFF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CCFF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CCFF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CCFF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CCFF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CCFF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08" name="Rectangle 20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45109" name="Picture 21" descr="MDC-LLC_N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04800"/>
            <a:ext cx="2093913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5111" name="Rectangle 23"/>
          <p:cNvSpPr>
            <a:spLocks noChangeArrowheads="1"/>
          </p:cNvSpPr>
          <p:nvPr/>
        </p:nvSpPr>
        <p:spPr bwMode="auto">
          <a:xfrm>
            <a:off x="612820" y="38100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b="0" dirty="0" smtClean="0">
                <a:solidFill>
                  <a:srgbClr val="001B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MDC Products &amp; Services Overview</a:t>
            </a:r>
          </a:p>
          <a:p>
            <a:pPr algn="l"/>
            <a:endParaRPr lang="en-US" b="0" dirty="0" smtClean="0">
              <a:solidFill>
                <a:srgbClr val="001B8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r>
              <a:rPr lang="en-US" b="0" dirty="0" smtClean="0">
                <a:solidFill>
                  <a:srgbClr val="001B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Phil Marston</a:t>
            </a:r>
          </a:p>
          <a:p>
            <a:r>
              <a:rPr lang="en-US" b="0" dirty="0" smtClean="0">
                <a:solidFill>
                  <a:srgbClr val="001B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Technical Support &amp; Sales</a:t>
            </a:r>
          </a:p>
          <a:p>
            <a:r>
              <a:rPr lang="en-US" b="0" dirty="0" smtClean="0">
                <a:solidFill>
                  <a:srgbClr val="001B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MDC Europe</a:t>
            </a:r>
            <a:endParaRPr lang="en-US" b="0" dirty="0">
              <a:solidFill>
                <a:srgbClr val="001B8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45116" name="Picture 28" descr="MDC_BannerMaster+p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5117" name="Rectangle 29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1 - Technologies &amp;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GB" sz="1800" dirty="0" smtClean="0"/>
              <a:t>MDC - Manufacturer of standard and custom vacuum components</a:t>
            </a:r>
          </a:p>
          <a:p>
            <a:pPr lvl="1"/>
            <a:r>
              <a:rPr lang="en-GB" sz="1800" dirty="0" smtClean="0"/>
              <a:t>Flanges &amp; Components</a:t>
            </a:r>
          </a:p>
          <a:p>
            <a:pPr lvl="1"/>
            <a:r>
              <a:rPr lang="en-GB" sz="1800" dirty="0" smtClean="0"/>
              <a:t>Valves</a:t>
            </a:r>
          </a:p>
          <a:p>
            <a:pPr lvl="1"/>
            <a:r>
              <a:rPr lang="en-GB" sz="1800" dirty="0" smtClean="0"/>
              <a:t>Manipulation, Sample </a:t>
            </a:r>
            <a:r>
              <a:rPr lang="en-GB" sz="1800" dirty="0" smtClean="0"/>
              <a:t>Transfer</a:t>
            </a:r>
            <a:r>
              <a:rPr lang="en-GB" sz="1800" dirty="0" smtClean="0"/>
              <a:t>, </a:t>
            </a:r>
            <a:r>
              <a:rPr lang="en-GB" sz="1800" dirty="0" smtClean="0"/>
              <a:t>Remote Handling</a:t>
            </a:r>
            <a:r>
              <a:rPr lang="en-GB" sz="1800" dirty="0" smtClean="0"/>
              <a:t>.</a:t>
            </a:r>
          </a:p>
          <a:p>
            <a:pPr lvl="1"/>
            <a:r>
              <a:rPr lang="en-GB" sz="1800" dirty="0" smtClean="0"/>
              <a:t>Vacuum Chambers &amp; Custom Fabrications</a:t>
            </a:r>
          </a:p>
          <a:p>
            <a:pPr lvl="1"/>
            <a:r>
              <a:rPr lang="en-GB" sz="1800" dirty="0" smtClean="0"/>
              <a:t>Optical Viewports &amp; Anti-Reflective </a:t>
            </a:r>
            <a:r>
              <a:rPr lang="en-GB" sz="1800" dirty="0" smtClean="0"/>
              <a:t>Coatings</a:t>
            </a:r>
            <a:endParaRPr lang="en-GB" sz="1800" dirty="0" smtClean="0"/>
          </a:p>
          <a:p>
            <a:pPr lvl="1"/>
            <a:r>
              <a:rPr lang="en-GB" sz="1800" dirty="0" smtClean="0"/>
              <a:t>Ceramic Feedthroughs – Custom Designs</a:t>
            </a:r>
          </a:p>
          <a:p>
            <a:pPr lvl="2"/>
            <a:r>
              <a:rPr lang="en-GB" sz="1800" dirty="0" smtClean="0"/>
              <a:t>Vacuum to 10</a:t>
            </a:r>
            <a:r>
              <a:rPr lang="en-GB" sz="1800" baseline="30000" dirty="0" smtClean="0"/>
              <a:t>-12</a:t>
            </a:r>
            <a:r>
              <a:rPr lang="en-GB" sz="1800" dirty="0" smtClean="0"/>
              <a:t> mbar / High Pressure to 200bar</a:t>
            </a:r>
          </a:p>
          <a:p>
            <a:pPr lvl="2"/>
            <a:r>
              <a:rPr lang="en-GB" sz="1800" dirty="0" smtClean="0"/>
              <a:t>Low Temperature to </a:t>
            </a:r>
            <a:r>
              <a:rPr lang="en-GB" sz="1800" dirty="0" smtClean="0"/>
              <a:t>&lt;4°K </a:t>
            </a:r>
            <a:r>
              <a:rPr lang="en-GB" sz="1800" dirty="0" smtClean="0"/>
              <a:t>/ High Temperature to </a:t>
            </a:r>
            <a:r>
              <a:rPr lang="en-GB" sz="1800" dirty="0" smtClean="0"/>
              <a:t>&gt;1000°C</a:t>
            </a:r>
            <a:endParaRPr lang="en-GB" sz="1800" dirty="0" smtClean="0"/>
          </a:p>
          <a:p>
            <a:pPr lvl="2"/>
            <a:r>
              <a:rPr lang="en-GB" sz="1800" dirty="0" smtClean="0"/>
              <a:t>Single Pin to Multi-pin &gt;100.</a:t>
            </a:r>
          </a:p>
          <a:p>
            <a:r>
              <a:rPr lang="en-GB" sz="1800" dirty="0" smtClean="0"/>
              <a:t>ISO 9001:2008 Certified (TUV) at all manufacturing sites</a:t>
            </a:r>
          </a:p>
          <a:p>
            <a:r>
              <a:rPr lang="en-GB" sz="1800" dirty="0" smtClean="0"/>
              <a:t>Certifications include ISO, AS 9100, DOT, AWS C5/C5.5M, </a:t>
            </a:r>
            <a:r>
              <a:rPr lang="en-GB" sz="1800" dirty="0" smtClean="0"/>
              <a:t>ASME</a:t>
            </a:r>
          </a:p>
          <a:p>
            <a:r>
              <a:rPr lang="en-GB" sz="1800" dirty="0" smtClean="0"/>
              <a:t>ISI is Certified to Appendix B of 10CFR50 Quality Assurance Criteria for Nuclear Power Plants</a:t>
            </a:r>
            <a:endParaRPr lang="en-GB" sz="1800" dirty="0" smtClean="0"/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 lvl="1"/>
            <a:endParaRPr lang="en-US" sz="2000" dirty="0" smtClean="0">
              <a:effectLst/>
              <a:sym typeface="Optima" pitchFamily="28" charset="0"/>
            </a:endParaRPr>
          </a:p>
          <a:p>
            <a:endParaRPr lang="en-GB" sz="2000" dirty="0" smtClean="0"/>
          </a:p>
          <a:p>
            <a:pPr lvl="1"/>
            <a:endParaRPr lang="en-GB" sz="16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828" name="Picture 36" descr="GE Imatr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3838" y="2571750"/>
            <a:ext cx="81121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924800" cy="838200"/>
          </a:xfrm>
        </p:spPr>
        <p:txBody>
          <a:bodyPr/>
          <a:lstStyle/>
          <a:p>
            <a:r>
              <a:rPr lang="en-US" dirty="0" smtClean="0"/>
              <a:t>2 – Some of MDC’s Customers</a:t>
            </a:r>
            <a:endParaRPr lang="en-US" dirty="0"/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2463" y="1143000"/>
            <a:ext cx="7869237" cy="982663"/>
          </a:xfrm>
        </p:spPr>
        <p:txBody>
          <a:bodyPr/>
          <a:lstStyle/>
          <a:p>
            <a:pPr marL="285750" indent="-285750"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MDC has developed longstanding relationships with its customers – many are top-tier OEMs and commercial end users</a:t>
            </a:r>
          </a:p>
        </p:txBody>
      </p:sp>
      <p:pic>
        <p:nvPicPr>
          <p:cNvPr id="929835" name="Picture 43" descr="Boe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8" y="1995488"/>
            <a:ext cx="10763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9834" name="Picture 42" descr="AppliedMateria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4"/>
          <a:stretch>
            <a:fillRect/>
          </a:stretch>
        </p:blipFill>
        <p:spPr bwMode="auto">
          <a:xfrm>
            <a:off x="2338388" y="1947863"/>
            <a:ext cx="12287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9833" name="Picture 41" descr="Corn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976438"/>
            <a:ext cx="10572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9832" name="Picture 40" descr="GE Healthca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995488"/>
            <a:ext cx="11144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9831" name="Picture 39" descr="Inte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675" y="2005013"/>
            <a:ext cx="7715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30307" name="Group 5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3587762"/>
              </p:ext>
            </p:extLst>
          </p:nvPr>
        </p:nvGraphicFramePr>
        <p:xfrm>
          <a:off x="681038" y="1666875"/>
          <a:ext cx="7839075" cy="1679893"/>
        </p:xfrm>
        <a:graphic>
          <a:graphicData uri="http://schemas.openxmlformats.org/drawingml/2006/table">
            <a:tbl>
              <a:tblPr/>
              <a:tblGrid>
                <a:gridCol w="1479550"/>
                <a:gridCol w="1536700"/>
                <a:gridCol w="1606550"/>
                <a:gridCol w="1533525"/>
                <a:gridCol w="1682750"/>
              </a:tblGrid>
              <a:tr h="0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 MDC OEM and Commercial End User Customers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for over 20 yrs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for over 20 yrs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Since Dec. ‘94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Since Jan. ‘97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for over 20 yrs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for over 20 yrs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for over 20 yrs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for over 20 yrs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for over 20 yrs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 for over 20 yrs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9824" name="Picture 32" descr="Motorol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9823" name="Picture 31" descr="Motorola Head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558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9822" name="Picture 30" descr="KLA-Tenc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667000"/>
            <a:ext cx="10191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30302" name="Group 5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59173659"/>
              </p:ext>
            </p:extLst>
          </p:nvPr>
        </p:nvGraphicFramePr>
        <p:xfrm>
          <a:off x="609600" y="3886200"/>
          <a:ext cx="7905750" cy="2280842"/>
        </p:xfrm>
        <a:graphic>
          <a:graphicData uri="http://schemas.openxmlformats.org/drawingml/2006/table">
            <a:tbl>
              <a:tblPr/>
              <a:tblGrid>
                <a:gridCol w="1491742"/>
                <a:gridCol w="1549424"/>
                <a:gridCol w="1619926"/>
                <a:gridCol w="1547823"/>
                <a:gridCol w="1696835"/>
              </a:tblGrid>
              <a:tr h="413664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 MDC National laboratories and University Customers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AWE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Aldermaston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Diamond Light 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Culham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&amp; Harwell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Cavendish Labs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86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84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for over 20 yrs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Since Jan. ’97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Since Oct. ’92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for over 20 yrs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 Since 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30223" name="Picture 431" descr="Stanford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7025" y="5105400"/>
            <a:ext cx="5905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0224" name="Picture 432" descr="Brookhaven Nation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650" y="5181600"/>
            <a:ext cx="952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827" name="Picture 35" descr="IB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635250"/>
            <a:ext cx="8080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0303" name="Rectangle 511"/>
          <p:cNvSpPr>
            <a:spLocks noChangeArrowheads="1"/>
          </p:cNvSpPr>
          <p:nvPr/>
        </p:nvSpPr>
        <p:spPr bwMode="auto">
          <a:xfrm>
            <a:off x="685800" y="3505200"/>
            <a:ext cx="77882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MDC is also a leading provider of vacuum </a:t>
            </a:r>
            <a:r>
              <a:rPr lang="en-US" sz="1400" dirty="0" smtClean="0"/>
              <a:t>products </a:t>
            </a:r>
            <a:r>
              <a:rPr lang="en-US" sz="1400" dirty="0"/>
              <a:t>to national laboratories and major research universities</a:t>
            </a:r>
          </a:p>
        </p:txBody>
      </p:sp>
      <p:sp>
        <p:nvSpPr>
          <p:cNvPr id="930304" name="Rectangle 512"/>
          <p:cNvSpPr>
            <a:spLocks noChangeArrowheads="1"/>
          </p:cNvSpPr>
          <p:nvPr/>
        </p:nvSpPr>
        <p:spPr bwMode="auto">
          <a:xfrm>
            <a:off x="600075" y="5689600"/>
            <a:ext cx="7934325" cy="54927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28600" bIns="228600" anchor="ctr"/>
          <a:lstStyle/>
          <a:p>
            <a:pPr algn="ctr">
              <a:spcAft>
                <a:spcPct val="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Highly diversified customer base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 No one customer &gt; 10% of sales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30308" name="Picture 516" descr="Novellu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2163" y="2627313"/>
            <a:ext cx="971550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4117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275" y="5105400"/>
            <a:ext cx="695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4118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1"/>
            <a:ext cx="685799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29" descr="los alamo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81588"/>
            <a:ext cx="962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91400" y="4343400"/>
            <a:ext cx="558800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4872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3 - What’s in it for MDC?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086600" cy="1143000"/>
          </a:xfrm>
        </p:spPr>
        <p:txBody>
          <a:bodyPr/>
          <a:lstStyle/>
          <a:p>
            <a:r>
              <a:rPr lang="en-GB" dirty="0" smtClean="0"/>
              <a:t>New Customers &amp; New </a:t>
            </a:r>
            <a:r>
              <a:rPr lang="en-GB" dirty="0" smtClean="0"/>
              <a:t>Challenges</a:t>
            </a:r>
            <a:endParaRPr lang="en-GB" dirty="0" smtClean="0"/>
          </a:p>
          <a:p>
            <a:r>
              <a:rPr lang="en-GB" dirty="0" smtClean="0"/>
              <a:t>New Products &amp; Spin off </a:t>
            </a:r>
            <a:r>
              <a:rPr lang="en-GB" dirty="0" smtClean="0"/>
              <a:t>Technologies</a:t>
            </a:r>
          </a:p>
          <a:p>
            <a:pPr lvl="1"/>
            <a:r>
              <a:rPr lang="en-GB" dirty="0" smtClean="0"/>
              <a:t>Examples :-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" y="4213761"/>
            <a:ext cx="4593021" cy="1729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36878"/>
            <a:ext cx="3124200" cy="2520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3048000"/>
            <a:ext cx="4495800" cy="914400"/>
          </a:xfrm>
        </p:spPr>
        <p:txBody>
          <a:bodyPr/>
          <a:lstStyle/>
          <a:p>
            <a:pPr lvl="1"/>
            <a:r>
              <a:rPr lang="en-GB" sz="2000" dirty="0" smtClean="0"/>
              <a:t>High Temperature Ceramic </a:t>
            </a:r>
            <a:r>
              <a:rPr lang="en-GB" sz="2000" dirty="0" smtClean="0"/>
              <a:t>Breaks (1000°C Fuel Cell)</a:t>
            </a:r>
            <a:endParaRPr lang="en-GB" sz="2000" dirty="0" smtClean="0"/>
          </a:p>
          <a:p>
            <a:pPr lvl="1"/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-76200" y="3048000"/>
            <a:ext cx="4648200" cy="914400"/>
          </a:xfrm>
        </p:spPr>
        <p:txBody>
          <a:bodyPr/>
          <a:lstStyle/>
          <a:p>
            <a:pPr lvl="1"/>
            <a:r>
              <a:rPr lang="en-GB" sz="2000" dirty="0" smtClean="0"/>
              <a:t>High Pressure </a:t>
            </a:r>
            <a:r>
              <a:rPr lang="en-GB" sz="2000" dirty="0" smtClean="0"/>
              <a:t>Terminal Gland r</a:t>
            </a:r>
            <a:r>
              <a:rPr lang="en-GB" sz="2000" dirty="0" smtClean="0"/>
              <a:t>ated 200bar for Nuclear Plant (Westinghouse AP1000)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anagement Review 072007">
  <a:themeElements>
    <a:clrScheme name="">
      <a:dk1>
        <a:srgbClr val="000099"/>
      </a:dk1>
      <a:lt1>
        <a:srgbClr val="FFFFFF"/>
      </a:lt1>
      <a:dk2>
        <a:srgbClr val="000099"/>
      </a:dk2>
      <a:lt2>
        <a:srgbClr val="3399FF"/>
      </a:lt2>
      <a:accent1>
        <a:srgbClr val="00E9E1"/>
      </a:accent1>
      <a:accent2>
        <a:srgbClr val="B5B5FF"/>
      </a:accent2>
      <a:accent3>
        <a:srgbClr val="FFFFFF"/>
      </a:accent3>
      <a:accent4>
        <a:srgbClr val="000082"/>
      </a:accent4>
      <a:accent5>
        <a:srgbClr val="AAF2EE"/>
      </a:accent5>
      <a:accent6>
        <a:srgbClr val="A4A4E7"/>
      </a:accent6>
      <a:hlink>
        <a:srgbClr val="004C7A"/>
      </a:hlink>
      <a:folHlink>
        <a:srgbClr val="C9C9C9"/>
      </a:folHlink>
    </a:clrScheme>
    <a:fontScheme name="Management Review 07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Management Review 072007 1">
        <a:dk1>
          <a:srgbClr val="000000"/>
        </a:dk1>
        <a:lt1>
          <a:srgbClr val="FFFFFF"/>
        </a:lt1>
        <a:dk2>
          <a:srgbClr val="008080"/>
        </a:dk2>
        <a:lt2>
          <a:srgbClr val="FFFFFF"/>
        </a:lt2>
        <a:accent1>
          <a:srgbClr val="FF0033"/>
        </a:accent1>
        <a:accent2>
          <a:srgbClr val="3333FF"/>
        </a:accent2>
        <a:accent3>
          <a:srgbClr val="AAC0C0"/>
        </a:accent3>
        <a:accent4>
          <a:srgbClr val="DADADA"/>
        </a:accent4>
        <a:accent5>
          <a:srgbClr val="FFAAAD"/>
        </a:accent5>
        <a:accent6>
          <a:srgbClr val="2D2DE7"/>
        </a:accent6>
        <a:hlink>
          <a:srgbClr val="CBCBCB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agement Review 072007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FF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FFFF"/>
        </a:accent5>
        <a:accent6>
          <a:srgbClr val="B9B9E7"/>
        </a:accent6>
        <a:hlink>
          <a:srgbClr val="CCE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agement Review 072007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agement Review 072007 4">
        <a:dk1>
          <a:srgbClr val="000000"/>
        </a:dk1>
        <a:lt1>
          <a:srgbClr val="FFFFFF"/>
        </a:lt1>
        <a:dk2>
          <a:srgbClr val="000080"/>
        </a:dk2>
        <a:lt2>
          <a:srgbClr val="FFFFFF"/>
        </a:lt2>
        <a:accent1>
          <a:srgbClr val="00FFCC"/>
        </a:accent1>
        <a:accent2>
          <a:srgbClr val="9933FF"/>
        </a:accent2>
        <a:accent3>
          <a:srgbClr val="AAAAC0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CC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agement Review 072007 5">
        <a:dk1>
          <a:srgbClr val="000000"/>
        </a:dk1>
        <a:lt1>
          <a:srgbClr val="FFFFFF"/>
        </a:lt1>
        <a:dk2>
          <a:srgbClr val="990066"/>
        </a:dk2>
        <a:lt2>
          <a:srgbClr val="FFFFFF"/>
        </a:lt2>
        <a:accent1>
          <a:srgbClr val="FF9966"/>
        </a:accent1>
        <a:accent2>
          <a:srgbClr val="009966"/>
        </a:accent2>
        <a:accent3>
          <a:srgbClr val="CAAAB8"/>
        </a:accent3>
        <a:accent4>
          <a:srgbClr val="DADADA"/>
        </a:accent4>
        <a:accent5>
          <a:srgbClr val="FFCAB8"/>
        </a:accent5>
        <a:accent6>
          <a:srgbClr val="008A5C"/>
        </a:accent6>
        <a:hlink>
          <a:srgbClr val="3333CC"/>
        </a:hlink>
        <a:folHlink>
          <a:srgbClr val="FF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agement Review 072007 6">
        <a:dk1>
          <a:srgbClr val="000000"/>
        </a:dk1>
        <a:lt1>
          <a:srgbClr val="FFFFE1"/>
        </a:lt1>
        <a:dk2>
          <a:srgbClr val="000000"/>
        </a:dk2>
        <a:lt2>
          <a:srgbClr val="FFFFCC"/>
        </a:lt2>
        <a:accent1>
          <a:srgbClr val="FF9933"/>
        </a:accent1>
        <a:accent2>
          <a:srgbClr val="9999FF"/>
        </a:accent2>
        <a:accent3>
          <a:srgbClr val="FFFFEE"/>
        </a:accent3>
        <a:accent4>
          <a:srgbClr val="000000"/>
        </a:accent4>
        <a:accent5>
          <a:srgbClr val="FFCAAD"/>
        </a:accent5>
        <a:accent6>
          <a:srgbClr val="8A8AE7"/>
        </a:accent6>
        <a:hlink>
          <a:srgbClr val="FFCC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MDC December 2008 Template</Template>
  <TotalTime>9124</TotalTime>
  <Words>331</Words>
  <Application>Microsoft Office PowerPoint</Application>
  <PresentationFormat>On-screen Show (4:3)</PresentationFormat>
  <Paragraphs>67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Management Review 072007</vt:lpstr>
      <vt:lpstr>Slide 1</vt:lpstr>
      <vt:lpstr>1 - Technologies &amp; Services</vt:lpstr>
      <vt:lpstr>2 – Some of MDC’s Customers</vt:lpstr>
      <vt:lpstr>3 - What’s in it for MDC?</vt:lpstr>
    </vt:vector>
  </TitlesOfParts>
  <Company>MDC VACUUM PRODUCTS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MDC Senior Staff</dc:title>
  <dc:creator>lmarusiak</dc:creator>
  <cp:lastModifiedBy>Phil Marston</cp:lastModifiedBy>
  <cp:revision>621</cp:revision>
  <cp:lastPrinted>2010-05-02T14:28:23Z</cp:lastPrinted>
  <dcterms:created xsi:type="dcterms:W3CDTF">2008-10-27T21:26:24Z</dcterms:created>
  <dcterms:modified xsi:type="dcterms:W3CDTF">2012-05-21T10:23:16Z</dcterms:modified>
</cp:coreProperties>
</file>