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330" r:id="rId2"/>
    <p:sldId id="332" r:id="rId3"/>
    <p:sldId id="333" r:id="rId4"/>
    <p:sldId id="336" r:id="rId5"/>
    <p:sldId id="335" r:id="rId6"/>
  </p:sldIdLst>
  <p:sldSz cx="9144000" cy="6858000" type="screen4x3"/>
  <p:notesSz cx="6794500" cy="10007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44"/>
    <a:srgbClr val="002B5C"/>
    <a:srgbClr val="FFFFFF"/>
    <a:srgbClr val="000000"/>
    <a:srgbClr val="FF0000"/>
    <a:srgbClr val="FF99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4" autoAdjust="0"/>
    <p:restoredTop sz="93548" autoAdjust="0"/>
  </p:normalViewPr>
  <p:slideViewPr>
    <p:cSldViewPr>
      <p:cViewPr>
        <p:scale>
          <a:sx n="87" d="100"/>
          <a:sy n="87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5950"/>
            <a:ext cx="29448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505950"/>
            <a:ext cx="29448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5EA7D1-4680-4522-9427-3935B46EE9B1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758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50888"/>
            <a:ext cx="5005388" cy="3754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54563"/>
            <a:ext cx="5435600" cy="450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5950"/>
            <a:ext cx="29448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505950"/>
            <a:ext cx="29448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3A193D-4508-47FB-9961-C5C1B60D368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251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48000"/>
            <a:ext cx="6400800" cy="2590800"/>
          </a:xfrm>
        </p:spPr>
        <p:txBody>
          <a:bodyPr/>
          <a:lstStyle>
            <a:lvl1pPr marL="0" indent="0" algn="ctr">
              <a:buFontTx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293893" name="Text Box 5"/>
          <p:cNvSpPr txBox="1">
            <a:spLocks noChangeArrowheads="1"/>
          </p:cNvSpPr>
          <p:nvPr/>
        </p:nvSpPr>
        <p:spPr bwMode="auto">
          <a:xfrm>
            <a:off x="0" y="6567488"/>
            <a:ext cx="9144000" cy="366712"/>
          </a:xfrm>
          <a:prstGeom prst="rect">
            <a:avLst/>
          </a:prstGeom>
          <a:solidFill>
            <a:srgbClr val="00224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dirty="0"/>
          </a:p>
        </p:txBody>
      </p:sp>
      <p:sp>
        <p:nvSpPr>
          <p:cNvPr id="29389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2800" y="6705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21CCC53-F98E-4020-8E5F-DE8C8F53172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29389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645275"/>
            <a:ext cx="2895600" cy="2143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  <p:sp>
        <p:nvSpPr>
          <p:cNvPr id="2938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45275"/>
            <a:ext cx="1905000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80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GB" dirty="0"/>
              <a:t>DBD Document ref: Form 034L Rev H</a:t>
            </a:r>
          </a:p>
        </p:txBody>
      </p:sp>
      <p:sp>
        <p:nvSpPr>
          <p:cNvPr id="29389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09600" y="2057400"/>
            <a:ext cx="7772400" cy="4572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293902" name="Picture 14" descr="PowerpointHeader_DBDGener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7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38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38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38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38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38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B16918-565C-4DF6-9A8A-AB39BF05D7EE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</p:spTree>
    <p:extLst>
      <p:ext uri="{BB962C8B-B14F-4D97-AF65-F5344CB8AC3E}">
        <p14:creationId xmlns:p14="http://schemas.microsoft.com/office/powerpoint/2010/main" val="3775105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6003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6003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218E73-464F-4947-9B18-53F4A896CD2C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</p:spTree>
    <p:extLst>
      <p:ext uri="{BB962C8B-B14F-4D97-AF65-F5344CB8AC3E}">
        <p14:creationId xmlns:p14="http://schemas.microsoft.com/office/powerpoint/2010/main" val="225286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002708-DEC7-49A9-A3FA-439AD229E96A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</p:spTree>
    <p:extLst>
      <p:ext uri="{BB962C8B-B14F-4D97-AF65-F5344CB8AC3E}">
        <p14:creationId xmlns:p14="http://schemas.microsoft.com/office/powerpoint/2010/main" val="401767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D16137-62B4-42FB-899D-99DA5DF640A6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</p:spTree>
    <p:extLst>
      <p:ext uri="{BB962C8B-B14F-4D97-AF65-F5344CB8AC3E}">
        <p14:creationId xmlns:p14="http://schemas.microsoft.com/office/powerpoint/2010/main" val="238660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0F164C-15AE-4687-AEAA-8736AAF85FA5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</p:spTree>
    <p:extLst>
      <p:ext uri="{BB962C8B-B14F-4D97-AF65-F5344CB8AC3E}">
        <p14:creationId xmlns:p14="http://schemas.microsoft.com/office/powerpoint/2010/main" val="289494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F492FC-5B20-4A67-BE70-59C7728086BF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</p:spTree>
    <p:extLst>
      <p:ext uri="{BB962C8B-B14F-4D97-AF65-F5344CB8AC3E}">
        <p14:creationId xmlns:p14="http://schemas.microsoft.com/office/powerpoint/2010/main" val="261399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450FEF-BED1-46F6-AADB-C7A8A3AA43E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</p:spTree>
    <p:extLst>
      <p:ext uri="{BB962C8B-B14F-4D97-AF65-F5344CB8AC3E}">
        <p14:creationId xmlns:p14="http://schemas.microsoft.com/office/powerpoint/2010/main" val="313707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B3D5B4-ECD3-42C9-B487-E51BD36844BC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</p:spTree>
    <p:extLst>
      <p:ext uri="{BB962C8B-B14F-4D97-AF65-F5344CB8AC3E}">
        <p14:creationId xmlns:p14="http://schemas.microsoft.com/office/powerpoint/2010/main" val="159983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B9EC93-48A9-4845-9197-4BD2A56784D5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</p:spTree>
    <p:extLst>
      <p:ext uri="{BB962C8B-B14F-4D97-AF65-F5344CB8AC3E}">
        <p14:creationId xmlns:p14="http://schemas.microsoft.com/office/powerpoint/2010/main" val="294970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F9722F-9AA8-491E-BB23-FE053F3C7E9D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Copyright © 2012 DBD Limited</a:t>
            </a:r>
          </a:p>
        </p:txBody>
      </p:sp>
    </p:spTree>
    <p:extLst>
      <p:ext uri="{BB962C8B-B14F-4D97-AF65-F5344CB8AC3E}">
        <p14:creationId xmlns:p14="http://schemas.microsoft.com/office/powerpoint/2010/main" val="35778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86" name="Picture 2" descr="PowerpointHeader_DBDGeneric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0"/>
            <a:ext cx="91487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0" y="5943600"/>
            <a:ext cx="9144000" cy="366713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dirty="0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0" y="6567488"/>
            <a:ext cx="9144000" cy="366712"/>
          </a:xfrm>
          <a:prstGeom prst="rect">
            <a:avLst/>
          </a:prstGeom>
          <a:solidFill>
            <a:srgbClr val="00224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US" dirty="0"/>
          </a:p>
        </p:txBody>
      </p:sp>
      <p:sp>
        <p:nvSpPr>
          <p:cNvPr id="6173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627813"/>
            <a:ext cx="1828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fld id="{24A5D6B0-D9BC-40D8-80F0-29B68068B7DF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174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42100"/>
            <a:ext cx="28956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Copyright © 2012 DBD Limited</a:t>
            </a:r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0" y="6645275"/>
            <a:ext cx="1905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r>
              <a:rPr lang="en-GB" sz="800" dirty="0">
                <a:solidFill>
                  <a:srgbClr val="FFFFFF"/>
                </a:solidFill>
                <a:latin typeface="Trebuchet MS" pitchFamily="34" charset="0"/>
              </a:rPr>
              <a:t>DBD Document ref: Form 034L Rev H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224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2244"/>
          </a:solidFill>
          <a:latin typeface="Trebuchet MS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2244"/>
          </a:solidFill>
          <a:latin typeface="Trebuchet MS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2244"/>
          </a:solidFill>
          <a:latin typeface="Trebuchet MS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2244"/>
          </a:solidFill>
          <a:latin typeface="Trebuchet MS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2244"/>
          </a:solidFill>
          <a:latin typeface="Trebuchet MS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2244"/>
          </a:solidFill>
          <a:latin typeface="Trebuchet MS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2244"/>
          </a:solidFill>
          <a:latin typeface="Trebuchet MS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2244"/>
          </a:solidFill>
          <a:latin typeface="Trebuchet MS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24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244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2244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02244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2244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2244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2244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2244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224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Copyright © 2012 DBD Limited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DBD Document ref: Form 034L Rev H</a:t>
            </a:r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869411"/>
            <a:ext cx="7772400" cy="833178"/>
          </a:xfrm>
        </p:spPr>
        <p:txBody>
          <a:bodyPr/>
          <a:lstStyle/>
          <a:p>
            <a:r>
              <a:rPr lang="en-US" dirty="0" smtClean="0"/>
              <a:t>DBD Ltd Strategy towards Fusion Industry Innovation Forum</a:t>
            </a:r>
            <a:endParaRPr lang="en-US" dirty="0"/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FIIF mission to support the Demonstration </a:t>
            </a:r>
            <a:r>
              <a:rPr lang="en-GB" dirty="0"/>
              <a:t>Fusion</a:t>
            </a:r>
          </a:p>
          <a:p>
            <a:r>
              <a:rPr lang="en-GB" dirty="0"/>
              <a:t>power plant (DEMO</a:t>
            </a:r>
            <a:r>
              <a:rPr lang="en-GB" dirty="0" smtClean="0"/>
              <a:t>), 2012  to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2012 DBD Limited</a:t>
            </a:r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477"/>
            <a:ext cx="6248400" cy="463846"/>
          </a:xfrm>
        </p:spPr>
        <p:txBody>
          <a:bodyPr/>
          <a:lstStyle/>
          <a:p>
            <a:r>
              <a:rPr lang="en-US" dirty="0" smtClean="0"/>
              <a:t>About DBD Ltd</a:t>
            </a:r>
            <a:endParaRPr lang="en-US" dirty="0"/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Privately owned SME, comprising 60 employees.</a:t>
            </a:r>
          </a:p>
          <a:p>
            <a:r>
              <a:rPr lang="en-US" dirty="0" smtClean="0"/>
              <a:t>Skilled nuclear process engineers with extensive experience in design, safety case management, commissioning, and operating nuclear fuel fabrication and reprocessing plant.</a:t>
            </a:r>
          </a:p>
          <a:p>
            <a:r>
              <a:rPr lang="en-US" dirty="0" smtClean="0"/>
              <a:t>Familiar with working at the design/development interface.</a:t>
            </a:r>
          </a:p>
          <a:p>
            <a:r>
              <a:rPr lang="en-US" dirty="0" smtClean="0"/>
              <a:t>Expertise in Tritium Pant design.</a:t>
            </a:r>
          </a:p>
          <a:p>
            <a:r>
              <a:rPr lang="en-US" dirty="0" smtClean="0"/>
              <a:t>Expertise in conventional and nuclear process plant </a:t>
            </a:r>
            <a:r>
              <a:rPr lang="en-US" dirty="0" err="1" smtClean="0"/>
              <a:t>modelling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477"/>
            <a:ext cx="6248400" cy="463846"/>
          </a:xfrm>
        </p:spPr>
        <p:txBody>
          <a:bodyPr/>
          <a:lstStyle/>
          <a:p>
            <a:r>
              <a:rPr lang="en-GB" dirty="0" smtClean="0"/>
              <a:t>DBD Ltd current fusion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DBD completed its first Tritium </a:t>
            </a:r>
            <a:r>
              <a:rPr lang="en-GB" dirty="0"/>
              <a:t>P</a:t>
            </a:r>
            <a:r>
              <a:rPr lang="en-GB" dirty="0" smtClean="0"/>
              <a:t>lant simulation model in February that describes the operations of ITER fuel cycle over a 24 </a:t>
            </a:r>
            <a:r>
              <a:rPr lang="en-GB" dirty="0" err="1" smtClean="0"/>
              <a:t>hr</a:t>
            </a:r>
            <a:r>
              <a:rPr lang="en-GB" dirty="0" smtClean="0"/>
              <a:t> operating cycle.</a:t>
            </a:r>
          </a:p>
          <a:p>
            <a:r>
              <a:rPr lang="en-GB" dirty="0" smtClean="0"/>
              <a:t>The model will be developed to investigate pinch points and alternative strategies for plant arrangements, based upon ITER needs.</a:t>
            </a:r>
          </a:p>
          <a:p>
            <a:r>
              <a:rPr lang="en-GB" dirty="0" smtClean="0"/>
              <a:t>DDB are actively looking to widen our involvement in the ITER project, through a variety of approaches including tendering for suitable opportunities.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2012 DBD Limited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98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811"/>
            <a:ext cx="6248400" cy="833178"/>
          </a:xfrm>
        </p:spPr>
        <p:txBody>
          <a:bodyPr/>
          <a:lstStyle/>
          <a:p>
            <a:r>
              <a:rPr lang="en-GB" dirty="0" smtClean="0"/>
              <a:t>Fusion Innovation Industry Forum -Recommendation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i="1" dirty="0" smtClean="0"/>
          </a:p>
          <a:p>
            <a:pPr marL="0" indent="0">
              <a:buNone/>
            </a:pPr>
            <a:r>
              <a:rPr lang="en-GB" i="1" dirty="0" smtClean="0"/>
              <a:t>‘</a:t>
            </a:r>
            <a:r>
              <a:rPr lang="en-GB" dirty="0"/>
              <a:t>D</a:t>
            </a:r>
            <a:r>
              <a:rPr lang="en-GB" dirty="0" smtClean="0"/>
              <a:t>emonstrate </a:t>
            </a:r>
            <a:r>
              <a:rPr lang="en-GB" dirty="0"/>
              <a:t>the generation of a significant </a:t>
            </a:r>
            <a:r>
              <a:rPr lang="en-GB" dirty="0" smtClean="0"/>
              <a:t>amount </a:t>
            </a:r>
            <a:r>
              <a:rPr lang="en-GB" dirty="0" smtClean="0"/>
              <a:t>of </a:t>
            </a:r>
            <a:r>
              <a:rPr lang="en-GB" dirty="0"/>
              <a:t>electricity to the grid </a:t>
            </a:r>
            <a:r>
              <a:rPr lang="en-GB" b="1" i="1" dirty="0"/>
              <a:t>as well as the autonomous operation of the closed </a:t>
            </a:r>
            <a:r>
              <a:rPr lang="en-GB" b="1" i="1" dirty="0" smtClean="0"/>
              <a:t>fuel cycle</a:t>
            </a:r>
            <a:r>
              <a:rPr lang="en-GB" i="1" dirty="0" smtClean="0"/>
              <a:t>.’</a:t>
            </a:r>
            <a:endParaRPr lang="en-GB" dirty="0" smtClean="0"/>
          </a:p>
          <a:p>
            <a:r>
              <a:rPr lang="en-GB" dirty="0" smtClean="0"/>
              <a:t>DBD posses </a:t>
            </a:r>
            <a:r>
              <a:rPr lang="en-GB" dirty="0" smtClean="0"/>
              <a:t> </a:t>
            </a:r>
            <a:r>
              <a:rPr lang="en-GB" dirty="0" smtClean="0"/>
              <a:t>skills to assist FIIF in closing the fuel cycle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DBD’s </a:t>
            </a:r>
            <a:r>
              <a:rPr lang="en-GB" dirty="0"/>
              <a:t>Tritium </a:t>
            </a:r>
            <a:r>
              <a:rPr lang="en-GB" dirty="0" smtClean="0"/>
              <a:t>Plant model, </a:t>
            </a:r>
            <a:r>
              <a:rPr lang="en-GB" dirty="0"/>
              <a:t>could be adapted to </a:t>
            </a:r>
            <a:r>
              <a:rPr lang="en-GB" dirty="0" smtClean="0"/>
              <a:t>investigate </a:t>
            </a:r>
            <a:r>
              <a:rPr lang="en-GB" dirty="0"/>
              <a:t>Tritium </a:t>
            </a:r>
            <a:r>
              <a:rPr lang="en-GB" dirty="0" smtClean="0"/>
              <a:t>Plant issues </a:t>
            </a:r>
            <a:r>
              <a:rPr lang="en-GB" dirty="0"/>
              <a:t>for FIIF. </a:t>
            </a:r>
          </a:p>
          <a:p>
            <a:r>
              <a:rPr lang="en-GB" dirty="0"/>
              <a:t>The model could be developed to include </a:t>
            </a:r>
            <a:r>
              <a:rPr lang="en-GB" dirty="0" smtClean="0"/>
              <a:t>the </a:t>
            </a:r>
            <a:r>
              <a:rPr lang="en-GB" dirty="0"/>
              <a:t>breeder blanket </a:t>
            </a:r>
            <a:r>
              <a:rPr lang="en-GB" dirty="0" smtClean="0"/>
              <a:t>to </a:t>
            </a:r>
            <a:r>
              <a:rPr lang="en-GB" dirty="0"/>
              <a:t>close the fuel cycle loop. </a:t>
            </a:r>
          </a:p>
          <a:p>
            <a:r>
              <a:rPr lang="en-GB" dirty="0"/>
              <a:t>DDB </a:t>
            </a:r>
            <a:r>
              <a:rPr lang="en-GB" dirty="0" smtClean="0"/>
              <a:t>have identified simplifications to processes that can help FIIF (&amp; ITER).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2012 DBD Limited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04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477"/>
            <a:ext cx="6248400" cy="463846"/>
          </a:xfrm>
        </p:spPr>
        <p:txBody>
          <a:bodyPr/>
          <a:lstStyle/>
          <a:p>
            <a:r>
              <a:rPr lang="en-GB" dirty="0" smtClean="0"/>
              <a:t>Summary of DBD Ltd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DBD </a:t>
            </a:r>
            <a:r>
              <a:rPr lang="en-GB" smtClean="0"/>
              <a:t>Ltd have </a:t>
            </a:r>
            <a:r>
              <a:rPr lang="en-GB" dirty="0" smtClean="0"/>
              <a:t>skills, know how and experience from our work at ITER that can help FIIF in their mission to close the fuel cycle for DEMO.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2012 DBD Limited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29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34 - Blank presentation - (H)">
  <a:themeElements>
    <a:clrScheme name="034 - Blank presentation - (G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34 - Blank presentation - (G)">
      <a:majorFont>
        <a:latin typeface="Trebuchet MS"/>
        <a:ea typeface=""/>
        <a:cs typeface="Arial"/>
      </a:majorFont>
      <a:minorFont>
        <a:latin typeface="Trebuchet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75000"/>
          </a:srgbClr>
        </a:solidFill>
        <a:ln w="317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75000"/>
          </a:srgbClr>
        </a:solidFill>
        <a:ln w="317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034 - Blank presentation - (G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4 - Blank presentation - (G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4 - Blank presentation - (G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4 - Blank presentation - (G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4 - Blank presentation - (G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4 - Blank presentation - (G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4 - Blank presentation - (G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4 - Blank presentation - (G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4 - Blank presentation - (G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4 - Blank presentation - (G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4 - Blank presentation - (G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4 - Blank presentation - (G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034 - Blank presentation - (H)</Template>
  <TotalTime>54</TotalTime>
  <Words>312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034 - Blank presentation - (H)</vt:lpstr>
      <vt:lpstr>DBD Ltd Strategy towards Fusion Industry Innovation Forum</vt:lpstr>
      <vt:lpstr>About DBD Ltd</vt:lpstr>
      <vt:lpstr>DBD Ltd current fusion work</vt:lpstr>
      <vt:lpstr>Fusion Innovation Industry Forum -Recommendation</vt:lpstr>
      <vt:lpstr>Summary of DBD Ltd </vt:lpstr>
    </vt:vector>
  </TitlesOfParts>
  <Manager/>
  <Company>Different by Design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DBD Presentation</dc:subject>
  <dc:creator>Richard Carr</dc:creator>
  <cp:keywords/>
  <dc:description/>
  <cp:lastModifiedBy>Richard Carr</cp:lastModifiedBy>
  <cp:revision>12</cp:revision>
  <dcterms:created xsi:type="dcterms:W3CDTF">2012-05-08T08:52:17Z</dcterms:created>
  <dcterms:modified xsi:type="dcterms:W3CDTF">2012-05-11T08:33:23Z</dcterms:modified>
  <cp:category/>
</cp:coreProperties>
</file>