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8" r:id="rId2"/>
    <p:sldId id="740" r:id="rId3"/>
    <p:sldId id="734" r:id="rId4"/>
    <p:sldId id="618" r:id="rId5"/>
    <p:sldId id="732" r:id="rId6"/>
    <p:sldId id="735" r:id="rId7"/>
    <p:sldId id="729" r:id="rId8"/>
    <p:sldId id="730" r:id="rId9"/>
    <p:sldId id="736" r:id="rId10"/>
    <p:sldId id="737" r:id="rId11"/>
    <p:sldId id="741" r:id="rId12"/>
    <p:sldId id="738" r:id="rId13"/>
    <p:sldId id="739" r:id="rId14"/>
  </p:sldIdLst>
  <p:sldSz cx="9144000" cy="6858000" type="screen4x3"/>
  <p:notesSz cx="6797675" cy="9926638"/>
  <p:defaultTextStyle>
    <a:defPPr>
      <a:defRPr lang="en-GB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0000"/>
    <a:srgbClr val="3333CC"/>
    <a:srgbClr val="FF9900"/>
    <a:srgbClr val="0066CC"/>
    <a:srgbClr val="3366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5" autoAdjust="0"/>
    <p:restoredTop sz="96337" autoAdjust="0"/>
  </p:normalViewPr>
  <p:slideViewPr>
    <p:cSldViewPr>
      <p:cViewPr>
        <p:scale>
          <a:sx n="90" d="100"/>
          <a:sy n="90" d="100"/>
        </p:scale>
        <p:origin x="-42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/>
      <c:overlay val="0"/>
    </c:title>
    <c:autoTitleDeleted val="0"/>
    <c:view3D>
      <c:rotX val="65"/>
      <c:rotY val="3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C00000"/>
            </a:solidFill>
          </c:spPr>
          <c:explosion val="18"/>
          <c:dPt>
            <c:idx val="0"/>
            <c:bubble3D val="0"/>
            <c:explosion val="13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explosion val="11"/>
            <c:spPr>
              <a:solidFill>
                <a:srgbClr val="0066FF"/>
              </a:solidFill>
            </c:spPr>
          </c:dPt>
          <c:dPt>
            <c:idx val="3"/>
            <c:bubble3D val="0"/>
            <c:explosion val="11"/>
          </c:dPt>
          <c:dPt>
            <c:idx val="4"/>
            <c:bubble3D val="0"/>
          </c:dPt>
          <c:dPt>
            <c:idx val="5"/>
            <c:bubble3D val="0"/>
          </c:dPt>
          <c:cat>
            <c:strRef>
              <c:f>Sheet1!$B$1:$G$1</c:f>
              <c:strCache>
                <c:ptCount val="4"/>
                <c:pt idx="0">
                  <c:v>Instrumentation</c:v>
                </c:pt>
                <c:pt idx="1">
                  <c:v>Energy &amp; Power Systems</c:v>
                </c:pt>
                <c:pt idx="2">
                  <c:v>Engineered Systems</c:v>
                </c:pt>
                <c:pt idx="3">
                  <c:v>Defense Electronics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32</c:v>
                </c:pt>
                <c:pt idx="1">
                  <c:v>18</c:v>
                </c:pt>
                <c:pt idx="2">
                  <c:v>15</c:v>
                </c:pt>
                <c:pt idx="3">
                  <c:v>35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explosion val="1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Lbls>
            <c:showLegendKey val="0"/>
            <c:showVal val="0"/>
            <c:showCatName val="1"/>
            <c:showSerName val="0"/>
            <c:showPercent val="0"/>
            <c:showBubbleSize val="0"/>
            <c:showLeaderLines val="0"/>
          </c:dLbls>
          <c:cat>
            <c:strRef>
              <c:f>Sheet1!$B$1:$G$1</c:f>
              <c:strCache>
                <c:ptCount val="4"/>
                <c:pt idx="0">
                  <c:v>Instrumentation</c:v>
                </c:pt>
                <c:pt idx="1">
                  <c:v>Energy &amp; Power Systems</c:v>
                </c:pt>
                <c:pt idx="2">
                  <c:v>Engineered Systems</c:v>
                </c:pt>
                <c:pt idx="3">
                  <c:v>Defense Electronics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explosion val="1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Lbls>
            <c:showLegendKey val="0"/>
            <c:showVal val="0"/>
            <c:showCatName val="1"/>
            <c:showSerName val="0"/>
            <c:showPercent val="0"/>
            <c:showBubbleSize val="0"/>
            <c:showLeaderLines val="0"/>
          </c:dLbls>
          <c:cat>
            <c:strRef>
              <c:f>Sheet1!$B$1:$G$1</c:f>
              <c:strCache>
                <c:ptCount val="4"/>
                <c:pt idx="0">
                  <c:v>Instrumentation</c:v>
                </c:pt>
                <c:pt idx="1">
                  <c:v>Energy &amp; Power Systems</c:v>
                </c:pt>
                <c:pt idx="2">
                  <c:v>Engineered Systems</c:v>
                </c:pt>
                <c:pt idx="3">
                  <c:v>Defense Electronics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6322">
          <a:noFill/>
        </a:ln>
      </c:spPr>
    </c:plotArea>
    <c:plotVisOnly val="1"/>
    <c:dispBlanksAs val="zero"/>
    <c:showDLblsOverMax val="0"/>
  </c:chart>
  <c:txPr>
    <a:bodyPr/>
    <a:lstStyle/>
    <a:p>
      <a:pPr>
        <a:defRPr sz="303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0.56966</cdr:x>
      <cdr:y>0.68824</cdr:y>
    </cdr:from>
    <cdr:to>
      <cdr:x>0.7548</cdr:x>
      <cdr:y>0.81688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98107" y="2452149"/>
          <a:ext cx="714375" cy="4583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600" b="1" dirty="0" smtClean="0">
              <a:solidFill>
                <a:srgbClr val="7030A0"/>
              </a:solidFill>
            </a:rPr>
            <a:t>18%</a:t>
          </a:r>
          <a:endParaRPr lang="en-GB" sz="1600" b="1" dirty="0">
            <a:solidFill>
              <a:srgbClr val="7030A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fld id="{5B2D655E-C653-46B7-8ACD-7835310940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854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94500C-1F14-45A2-8406-5CE0E6BB1708}" type="slidenum">
              <a:rPr lang="en-US" smtClean="0">
                <a:latin typeface="Arial" pitchFamily="34" charset="0"/>
              </a:rPr>
              <a:pPr/>
              <a:t>1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C04A93-1E8F-41EE-BEF8-BB2E6412F75D}" type="slidenum">
              <a:rPr lang="en-US" smtClean="0">
                <a:latin typeface="Arial" pitchFamily="34" charset="0"/>
              </a:rPr>
              <a:pPr/>
              <a:t>4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5637"/>
          </a:xfrm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42600E-295C-4E3C-BD0E-437B060D7D0D}" type="slidenum">
              <a:rPr lang="en-US" smtClean="0"/>
              <a:pPr eaLnBrk="1" hangingPunct="1"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546A34-5FB1-4CD5-BD00-3E4FE1060EEE}" type="slidenum">
              <a:rPr lang="en-US" smtClean="0"/>
              <a:pPr eaLnBrk="1" hangingPunct="1"/>
              <a:t>9</a:t>
            </a:fld>
            <a:endParaRPr lang="en-US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5470"/>
            <a:ext cx="5438775" cy="44676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49688" y="9427781"/>
            <a:ext cx="2946400" cy="4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74" tIns="47037" rIns="94074" bIns="47037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5024D9F-4FD6-4004-89FF-DF221093D57C}" type="slidenum">
              <a:rPr lang="en-US" sz="1300"/>
              <a:pPr algn="r" eaLnBrk="1" hangingPunct="1"/>
              <a:t>10</a:t>
            </a:fld>
            <a:endParaRPr lang="en-US" sz="13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50888"/>
            <a:ext cx="4949825" cy="3713162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675" y="4713890"/>
            <a:ext cx="5973763" cy="446919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7" tIns="45604" rIns="91207" bIns="45604"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9950" y="115888"/>
            <a:ext cx="1889125" cy="6121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47813" y="115888"/>
            <a:ext cx="5519737" cy="6121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47813" y="115888"/>
            <a:ext cx="7561262" cy="612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613" y="115888"/>
            <a:ext cx="5986462" cy="850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47813" y="1341438"/>
            <a:ext cx="3492500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2713" y="1341438"/>
            <a:ext cx="3494087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613" y="115888"/>
            <a:ext cx="5986462" cy="850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7813" y="1341438"/>
            <a:ext cx="3492500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92713" y="1341438"/>
            <a:ext cx="3494087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92713" y="3865563"/>
            <a:ext cx="3494087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91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7813" y="1341438"/>
            <a:ext cx="34925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2713" y="1341438"/>
            <a:ext cx="3494087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Background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4775" y="981075"/>
            <a:ext cx="1360488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22613" y="115888"/>
            <a:ext cx="5986462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7813" y="1341438"/>
            <a:ext cx="713898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grpSp>
        <p:nvGrpSpPr>
          <p:cNvPr id="7173" name="Group 13"/>
          <p:cNvGrpSpPr>
            <a:grpSpLocks/>
          </p:cNvGrpSpPr>
          <p:nvPr/>
        </p:nvGrpSpPr>
        <p:grpSpPr bwMode="auto">
          <a:xfrm>
            <a:off x="0" y="981075"/>
            <a:ext cx="9144000" cy="0"/>
            <a:chOff x="0" y="890"/>
            <a:chExt cx="5760" cy="0"/>
          </a:xfrm>
        </p:grpSpPr>
        <p:sp>
          <p:nvSpPr>
            <p:cNvPr id="1036" name="Line 12"/>
            <p:cNvSpPr>
              <a:spLocks noChangeShapeType="1"/>
            </p:cNvSpPr>
            <p:nvPr userDrawn="1"/>
          </p:nvSpPr>
          <p:spPr bwMode="auto">
            <a:xfrm>
              <a:off x="0" y="890"/>
              <a:ext cx="5760" cy="0"/>
            </a:xfrm>
            <a:prstGeom prst="line">
              <a:avLst/>
            </a:prstGeom>
            <a:noFill/>
            <a:ln w="88900">
              <a:solidFill>
                <a:srgbClr val="0066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031" name="Line 7"/>
            <p:cNvSpPr>
              <a:spLocks noChangeShapeType="1"/>
            </p:cNvSpPr>
            <p:nvPr userDrawn="1"/>
          </p:nvSpPr>
          <p:spPr bwMode="auto">
            <a:xfrm>
              <a:off x="0" y="890"/>
              <a:ext cx="5760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2.jpe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usionforenergy.europa.eu/rss/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://www.fusionforenergy.europa.e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hyperlink" Target="mailto:mhodges@teledyne.com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11" Type="http://schemas.openxmlformats.org/officeDocument/2006/relationships/image" Target="../media/image5.wmf"/><Relationship Id="rId5" Type="http://schemas.openxmlformats.org/officeDocument/2006/relationships/image" Target="../media/image8.png"/><Relationship Id="rId10" Type="http://schemas.openxmlformats.org/officeDocument/2006/relationships/image" Target="../media/image13.wm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19" Type="http://schemas.openxmlformats.org/officeDocument/2006/relationships/image" Target="../media/image5.wmf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wmf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wmf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5.wmf"/><Relationship Id="rId5" Type="http://schemas.openxmlformats.org/officeDocument/2006/relationships/image" Target="../media/image40.jpeg"/><Relationship Id="rId10" Type="http://schemas.openxmlformats.org/officeDocument/2006/relationships/image" Target="../media/image45.gif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44624" y="0"/>
            <a:ext cx="10188624" cy="764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Freeform 3"/>
          <p:cNvSpPr>
            <a:spLocks/>
          </p:cNvSpPr>
          <p:nvPr/>
        </p:nvSpPr>
        <p:spPr bwMode="auto">
          <a:xfrm>
            <a:off x="23813" y="1541463"/>
            <a:ext cx="1905000" cy="1393825"/>
          </a:xfrm>
          <a:custGeom>
            <a:avLst/>
            <a:gdLst>
              <a:gd name="T0" fmla="*/ 2147483647 w 922"/>
              <a:gd name="T1" fmla="*/ 2147483647 h 878"/>
              <a:gd name="T2" fmla="*/ 2147483647 w 922"/>
              <a:gd name="T3" fmla="*/ 2147483647 h 878"/>
              <a:gd name="T4" fmla="*/ 2147483647 w 922"/>
              <a:gd name="T5" fmla="*/ 0 h 878"/>
              <a:gd name="T6" fmla="*/ 0 w 922"/>
              <a:gd name="T7" fmla="*/ 0 h 878"/>
              <a:gd name="T8" fmla="*/ 0 60000 65536"/>
              <a:gd name="T9" fmla="*/ 0 60000 65536"/>
              <a:gd name="T10" fmla="*/ 0 60000 65536"/>
              <a:gd name="T11" fmla="*/ 0 60000 65536"/>
              <a:gd name="T12" fmla="*/ 0 w 922"/>
              <a:gd name="T13" fmla="*/ 0 h 878"/>
              <a:gd name="T14" fmla="*/ 922 w 922"/>
              <a:gd name="T15" fmla="*/ 878 h 8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2" h="878">
                <a:moveTo>
                  <a:pt x="922" y="878"/>
                </a:moveTo>
                <a:lnTo>
                  <a:pt x="465" y="878"/>
                </a:lnTo>
                <a:lnTo>
                  <a:pt x="465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6961188" y="3857625"/>
            <a:ext cx="2154237" cy="1393825"/>
          </a:xfrm>
          <a:custGeom>
            <a:avLst/>
            <a:gdLst>
              <a:gd name="T0" fmla="*/ 2147483647 w 922"/>
              <a:gd name="T1" fmla="*/ 2147483647 h 878"/>
              <a:gd name="T2" fmla="*/ 2147483647 w 922"/>
              <a:gd name="T3" fmla="*/ 2147483647 h 878"/>
              <a:gd name="T4" fmla="*/ 2147483647 w 922"/>
              <a:gd name="T5" fmla="*/ 0 h 878"/>
              <a:gd name="T6" fmla="*/ 0 w 922"/>
              <a:gd name="T7" fmla="*/ 0 h 878"/>
              <a:gd name="T8" fmla="*/ 0 60000 65536"/>
              <a:gd name="T9" fmla="*/ 0 60000 65536"/>
              <a:gd name="T10" fmla="*/ 0 60000 65536"/>
              <a:gd name="T11" fmla="*/ 0 60000 65536"/>
              <a:gd name="T12" fmla="*/ 0 w 922"/>
              <a:gd name="T13" fmla="*/ 0 h 878"/>
              <a:gd name="T14" fmla="*/ 922 w 922"/>
              <a:gd name="T15" fmla="*/ 878 h 8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2" h="878">
                <a:moveTo>
                  <a:pt x="922" y="878"/>
                </a:moveTo>
                <a:lnTo>
                  <a:pt x="465" y="878"/>
                </a:lnTo>
                <a:lnTo>
                  <a:pt x="465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1475656" y="1052737"/>
            <a:ext cx="5443538" cy="1584176"/>
          </a:xfrm>
          <a:prstGeom prst="rect">
            <a:avLst/>
          </a:prstGeom>
          <a:solidFill>
            <a:schemeClr val="bg1"/>
          </a:solidFill>
          <a:ln w="38100">
            <a:solidFill>
              <a:srgbClr val="777777"/>
            </a:solidFill>
            <a:miter lim="800000"/>
            <a:headEnd type="none" w="sm" len="sm"/>
            <a:tailEnd type="none" w="sm" len="sm"/>
          </a:ln>
          <a:effectLst>
            <a:outerShdw dist="8980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rgbClr val="0000A4"/>
              </a:solidFill>
              <a:latin typeface="Arial Narrow" pitchFamily="34" charset="0"/>
            </a:endParaRP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2627784" y="3622775"/>
            <a:ext cx="3672408" cy="814338"/>
          </a:xfrm>
          <a:prstGeom prst="rect">
            <a:avLst/>
          </a:prstGeom>
          <a:solidFill>
            <a:schemeClr val="bg1"/>
          </a:solidFill>
          <a:ln w="38100">
            <a:solidFill>
              <a:srgbClr val="777777"/>
            </a:solidFill>
            <a:miter lim="800000"/>
            <a:headEnd/>
            <a:tailEnd/>
          </a:ln>
          <a:effectLst>
            <a:outerShdw dist="8980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GB" sz="2800" b="1" dirty="0" smtClean="0">
                <a:latin typeface="Arial Narrow" pitchFamily="34" charset="0"/>
              </a:rPr>
              <a:t> </a:t>
            </a:r>
          </a:p>
          <a:p>
            <a:pPr algn="ctr" eaLnBrk="0" hangingPunct="0">
              <a:defRPr/>
            </a:pPr>
            <a:endParaRPr lang="en-GB" sz="2800" b="1" dirty="0">
              <a:latin typeface="Arial Narrow" pitchFamily="34" charset="0"/>
            </a:endParaRPr>
          </a:p>
          <a:p>
            <a:pPr algn="ctr" eaLnBrk="0" hangingPunct="0">
              <a:defRPr/>
            </a:pPr>
            <a:r>
              <a:rPr lang="en-GB" sz="2800" b="1" dirty="0" smtClean="0">
                <a:solidFill>
                  <a:srgbClr val="0033CC"/>
                </a:solidFill>
                <a:latin typeface="Arial Narrow" pitchFamily="34" charset="0"/>
              </a:rPr>
              <a:t>Capabilities Brief  </a:t>
            </a:r>
          </a:p>
          <a:p>
            <a:pPr algn="ctr" eaLnBrk="0" hangingPunct="0">
              <a:defRPr/>
            </a:pPr>
            <a:endParaRPr lang="en-GB" sz="2800" b="1" dirty="0">
              <a:latin typeface="Arial Narrow" pitchFamily="34" charset="0"/>
            </a:endParaRPr>
          </a:p>
          <a:p>
            <a:pPr algn="ctr" eaLnBrk="0" hangingPunct="0">
              <a:defRPr/>
            </a:pPr>
            <a:endParaRPr lang="en-GB" sz="2800" b="1" dirty="0" smtClean="0">
              <a:latin typeface="Arial Narrow" pitchFamily="34" charset="0"/>
            </a:endParaRPr>
          </a:p>
        </p:txBody>
      </p:sp>
      <p:pic>
        <p:nvPicPr>
          <p:cNvPr id="2052" name="Picture 4" descr="FUSION FOR ENERG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057" y="6597352"/>
            <a:ext cx="162044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RSS Feed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-195263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5277891" cy="8976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3719513" y="287338"/>
            <a:ext cx="5424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3200" b="1"/>
              <a:t>Quality Approvals</a:t>
            </a: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1368624" y="1643063"/>
            <a:ext cx="4931568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GB" sz="2400" b="1" dirty="0">
                <a:solidFill>
                  <a:srgbClr val="3333CC"/>
                </a:solidFill>
              </a:rPr>
              <a:t> Highest Accreditations</a:t>
            </a:r>
          </a:p>
          <a:p>
            <a:pPr algn="l" eaLnBrk="1" hangingPunct="1"/>
            <a:endParaRPr lang="en-GB" dirty="0"/>
          </a:p>
          <a:p>
            <a:pPr lvl="1" algn="l" eaLnBrk="1" hangingPunct="1"/>
            <a:r>
              <a:rPr lang="en-GB" dirty="0"/>
              <a:t>AS 9100 : 2008 </a:t>
            </a:r>
          </a:p>
          <a:p>
            <a:pPr algn="l" eaLnBrk="1" hangingPunct="1">
              <a:buFont typeface="Arial" charset="0"/>
              <a:buChar char="•"/>
            </a:pPr>
            <a:endParaRPr lang="en-GB" dirty="0"/>
          </a:p>
          <a:p>
            <a:pPr lvl="1" algn="l" eaLnBrk="1" hangingPunct="1"/>
            <a:r>
              <a:rPr lang="en-GB" dirty="0"/>
              <a:t>ISO 9001 : 2008</a:t>
            </a:r>
          </a:p>
          <a:p>
            <a:pPr algn="l" eaLnBrk="1" hangingPunct="1">
              <a:buFont typeface="Arial" charset="0"/>
              <a:buChar char="•"/>
            </a:pPr>
            <a:endParaRPr lang="en-GB" dirty="0"/>
          </a:p>
          <a:p>
            <a:pPr lvl="1" algn="l" eaLnBrk="1" hangingPunct="1"/>
            <a:r>
              <a:rPr lang="en-GB" dirty="0"/>
              <a:t>ISO 14001 :2004 </a:t>
            </a:r>
          </a:p>
          <a:p>
            <a:pPr algn="l" eaLnBrk="1" hangingPunct="1">
              <a:buFont typeface="Arial" charset="0"/>
              <a:buChar char="•"/>
            </a:pPr>
            <a:endParaRPr lang="en-GB" b="1" dirty="0">
              <a:solidFill>
                <a:srgbClr val="3333CC"/>
              </a:solidFill>
            </a:endParaRPr>
          </a:p>
          <a:p>
            <a:pPr algn="l" eaLnBrk="1" hangingPunct="1">
              <a:buFont typeface="Arial" charset="0"/>
              <a:buChar char="•"/>
            </a:pPr>
            <a:endParaRPr lang="en-GB" b="1" dirty="0">
              <a:solidFill>
                <a:srgbClr val="3333CC"/>
              </a:solidFill>
            </a:endParaRPr>
          </a:p>
          <a:p>
            <a:pPr algn="l" eaLnBrk="1" hangingPunct="1">
              <a:buFont typeface="Arial" charset="0"/>
              <a:buChar char="•"/>
            </a:pPr>
            <a:r>
              <a:rPr lang="en-GB" b="1" dirty="0">
                <a:solidFill>
                  <a:srgbClr val="3333CC"/>
                </a:solidFill>
              </a:rPr>
              <a:t> </a:t>
            </a:r>
            <a:r>
              <a:rPr lang="en-GB" sz="2400" b="1" dirty="0">
                <a:solidFill>
                  <a:srgbClr val="3333CC"/>
                </a:solidFill>
              </a:rPr>
              <a:t>Continual Improvement</a:t>
            </a:r>
          </a:p>
          <a:p>
            <a:pPr algn="l" eaLnBrk="1" hangingPunct="1">
              <a:buFont typeface="Arial" charset="0"/>
              <a:buChar char="•"/>
            </a:pPr>
            <a:endParaRPr lang="en-GB" dirty="0"/>
          </a:p>
          <a:p>
            <a:pPr lvl="1" algn="l" eaLnBrk="1" hangingPunct="1"/>
            <a:r>
              <a:rPr lang="en-GB" dirty="0"/>
              <a:t>SC21 Certification</a:t>
            </a:r>
          </a:p>
          <a:p>
            <a:pPr lvl="1" algn="l" eaLnBrk="1" hangingPunct="1"/>
            <a:r>
              <a:rPr lang="en-GB" dirty="0"/>
              <a:t>DAOS Approval</a:t>
            </a:r>
          </a:p>
          <a:p>
            <a:pPr algn="l" eaLnBrk="1" hangingPunct="1">
              <a:buFont typeface="Arial" charset="0"/>
              <a:buChar char="•"/>
            </a:pPr>
            <a:endParaRPr lang="en-GB" sz="1600" b="1" dirty="0">
              <a:solidFill>
                <a:srgbClr val="3333CC"/>
              </a:solidFill>
            </a:endParaRPr>
          </a:p>
          <a:p>
            <a:pPr algn="l" eaLnBrk="1" hangingPunct="1"/>
            <a:endParaRPr lang="en-GB" sz="1600" b="1" dirty="0">
              <a:solidFill>
                <a:srgbClr val="3333CC"/>
              </a:solidFill>
            </a:endParaRPr>
          </a:p>
          <a:p>
            <a:pPr algn="l" eaLnBrk="1" hangingPunct="1"/>
            <a:endParaRPr lang="en-US" sz="2000" b="1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4143375"/>
            <a:ext cx="1785938" cy="253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25892">
            <a:off x="5144318" y="2171437"/>
            <a:ext cx="1925580" cy="3029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19999">
            <a:off x="6726238" y="1246188"/>
            <a:ext cx="1857375" cy="264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535"/>
            <a:ext cx="3952331" cy="7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3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050970"/>
            <a:ext cx="75614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GB" dirty="0" smtClean="0"/>
              <a:t> Engage with Fusion Industry and associated partners.</a:t>
            </a:r>
          </a:p>
          <a:p>
            <a:pPr algn="l"/>
            <a:r>
              <a:rPr lang="en-GB" dirty="0" smtClean="0"/>
              <a:t> </a:t>
            </a:r>
          </a:p>
          <a:p>
            <a:pPr algn="l">
              <a:buFont typeface="Arial" pitchFamily="34" charset="0"/>
              <a:buChar char="•"/>
            </a:pPr>
            <a:r>
              <a:rPr lang="en-GB" b="1" dirty="0" smtClean="0"/>
              <a:t> </a:t>
            </a:r>
            <a:r>
              <a:rPr lang="en-GB" dirty="0" smtClean="0"/>
              <a:t>Develop an awareness of Teledyne </a:t>
            </a:r>
            <a:r>
              <a:rPr lang="en-GB" dirty="0"/>
              <a:t>R</a:t>
            </a:r>
            <a:r>
              <a:rPr lang="en-GB" dirty="0" smtClean="0"/>
              <a:t>eynolds Capabilities</a:t>
            </a:r>
          </a:p>
          <a:p>
            <a:pPr algn="l"/>
            <a:endParaRPr lang="en-GB" dirty="0" smtClean="0"/>
          </a:p>
          <a:p>
            <a:pPr algn="l">
              <a:buFont typeface="Arial" pitchFamily="34" charset="0"/>
              <a:buChar char="•"/>
            </a:pPr>
            <a:r>
              <a:rPr lang="en-GB" dirty="0" smtClean="0"/>
              <a:t> Leverage Teledyne’s areas of expertise (mil, defence &amp; space heritage)   </a:t>
            </a:r>
            <a:endParaRPr lang="en-GB" dirty="0"/>
          </a:p>
          <a:p>
            <a:pPr algn="l">
              <a:buFont typeface="Arial" pitchFamily="34" charset="0"/>
              <a:buChar char="•"/>
            </a:pPr>
            <a:endParaRPr lang="en-GB" dirty="0" smtClean="0"/>
          </a:p>
          <a:p>
            <a:pPr algn="l">
              <a:buFont typeface="Arial" pitchFamily="34" charset="0"/>
              <a:buChar char="•"/>
            </a:pPr>
            <a:r>
              <a:rPr lang="en-GB" dirty="0" smtClean="0"/>
              <a:t> Achieve multi level supplier status within a tiered supplier chain</a:t>
            </a:r>
          </a:p>
          <a:p>
            <a:pPr algn="l">
              <a:buFont typeface="Arial" pitchFamily="34" charset="0"/>
              <a:buChar char="•"/>
            </a:pPr>
            <a:endParaRPr lang="en-GB" dirty="0" smtClean="0"/>
          </a:p>
          <a:p>
            <a:pPr algn="l"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Establish Teledyne Reynolds the Industries choice for system    interconnect</a:t>
            </a:r>
          </a:p>
          <a:p>
            <a:pPr algn="l">
              <a:buFont typeface="Arial" pitchFamily="34" charset="0"/>
              <a:buChar char="•"/>
            </a:pPr>
            <a:endParaRPr lang="en-GB" dirty="0"/>
          </a:p>
          <a:p>
            <a:pPr algn="l">
              <a:buFont typeface="Arial" pitchFamily="34" charset="0"/>
              <a:buChar char="•"/>
            </a:pPr>
            <a:r>
              <a:rPr lang="en-GB" dirty="0" smtClean="0"/>
              <a:t> Foster and develop long term relationships with key sites (UK, France &amp; Spain)</a:t>
            </a:r>
          </a:p>
          <a:p>
            <a:pPr algn="l">
              <a:buFont typeface="Arial" pitchFamily="34" charset="0"/>
              <a:buChar char="•"/>
            </a:pPr>
            <a:endParaRPr lang="en-GB" dirty="0" smtClean="0"/>
          </a:p>
          <a:p>
            <a:pPr algn="l"/>
            <a:endParaRPr lang="en-GB" dirty="0" smtClean="0"/>
          </a:p>
          <a:p>
            <a:pPr algn="l"/>
            <a:endParaRPr lang="en-GB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283969" y="115888"/>
            <a:ext cx="4825106" cy="8509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b="1" dirty="0" smtClean="0"/>
              <a:t> Strategy for Fusion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3978" y="1340768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33CC"/>
                </a:solidFill>
              </a:rPr>
              <a:t>Forward</a:t>
            </a:r>
            <a:endParaRPr lang="en-GB" sz="2400" b="1" dirty="0">
              <a:solidFill>
                <a:srgbClr val="0033C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535"/>
            <a:ext cx="3952331" cy="7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1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3200" b="1" smtClean="0"/>
              <a:t>Summary</a:t>
            </a:r>
            <a:endParaRPr lang="en-US" sz="3200" b="1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611560" y="1268760"/>
            <a:ext cx="8532440" cy="526752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What Can Teledyne Reynolds bring to the Fusion Industry?</a:t>
            </a:r>
            <a:endParaRPr lang="en-US" sz="2400" dirty="0" smtClean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907704" y="2204864"/>
            <a:ext cx="54723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dirty="0">
                <a:solidFill>
                  <a:srgbClr val="0033CC"/>
                </a:solidFill>
                <a:latin typeface="+mn-lt"/>
              </a:rPr>
              <a:t>A Partnership </a:t>
            </a:r>
            <a:r>
              <a:rPr lang="en-GB" sz="2400" b="1" dirty="0" smtClean="0">
                <a:solidFill>
                  <a:srgbClr val="0033CC"/>
                </a:solidFill>
                <a:latin typeface="+mn-lt"/>
              </a:rPr>
              <a:t>Which Provides:</a:t>
            </a:r>
            <a:endParaRPr lang="en-US" sz="2400" b="1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124075" y="2924944"/>
            <a:ext cx="4572000" cy="289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68275" indent="-168275" algn="ctr">
              <a:spcBef>
                <a:spcPct val="30000"/>
              </a:spcBef>
              <a:buClr>
                <a:srgbClr val="FF0000"/>
              </a:buClr>
              <a:buSzPct val="110000"/>
              <a:buFontTx/>
              <a:buChar char="•"/>
            </a:pPr>
            <a:r>
              <a:rPr lang="en-GB" dirty="0">
                <a:latin typeface="+mn-lt"/>
              </a:rPr>
              <a:t>Choice &amp; </a:t>
            </a:r>
            <a:r>
              <a:rPr lang="en-GB" dirty="0" smtClean="0">
                <a:latin typeface="+mn-lt"/>
              </a:rPr>
              <a:t>Flexibility</a:t>
            </a:r>
          </a:p>
          <a:p>
            <a:pPr marL="168275" indent="-168275" algn="ctr">
              <a:spcBef>
                <a:spcPct val="30000"/>
              </a:spcBef>
              <a:buClr>
                <a:srgbClr val="FF0000"/>
              </a:buClr>
              <a:buSzPct val="110000"/>
              <a:buFontTx/>
              <a:buChar char="•"/>
            </a:pPr>
            <a:r>
              <a:rPr lang="en-GB" dirty="0" smtClean="0">
                <a:latin typeface="+mn-lt"/>
              </a:rPr>
              <a:t>Localised Manufacturing</a:t>
            </a:r>
            <a:endParaRPr lang="en-GB" dirty="0">
              <a:latin typeface="+mn-lt"/>
            </a:endParaRPr>
          </a:p>
          <a:p>
            <a:pPr marL="168275" indent="-168275" algn="ctr">
              <a:spcBef>
                <a:spcPct val="30000"/>
              </a:spcBef>
              <a:buClr>
                <a:srgbClr val="FF0000"/>
              </a:buClr>
              <a:buSzPct val="110000"/>
              <a:buFontTx/>
              <a:buChar char="•"/>
            </a:pPr>
            <a:r>
              <a:rPr lang="en-GB" dirty="0">
                <a:latin typeface="+mn-lt"/>
              </a:rPr>
              <a:t>Leading Edge Technologies</a:t>
            </a:r>
          </a:p>
          <a:p>
            <a:pPr marL="168275" indent="-168275" algn="ctr">
              <a:spcBef>
                <a:spcPct val="30000"/>
              </a:spcBef>
              <a:buClr>
                <a:srgbClr val="FF0000"/>
              </a:buClr>
              <a:buSzPct val="110000"/>
              <a:buFontTx/>
              <a:buChar char="•"/>
            </a:pPr>
            <a:r>
              <a:rPr lang="en-GB" dirty="0" smtClean="0">
                <a:latin typeface="+mn-lt"/>
              </a:rPr>
              <a:t>Highly </a:t>
            </a:r>
            <a:r>
              <a:rPr lang="en-GB" dirty="0">
                <a:latin typeface="+mn-lt"/>
              </a:rPr>
              <a:t>Skilled Manufacture &amp; Test</a:t>
            </a:r>
          </a:p>
          <a:p>
            <a:pPr marL="168275" indent="-168275" algn="ctr">
              <a:spcBef>
                <a:spcPct val="30000"/>
              </a:spcBef>
              <a:buClr>
                <a:srgbClr val="FF0000"/>
              </a:buClr>
              <a:buSzPct val="110000"/>
              <a:buFontTx/>
              <a:buChar char="•"/>
            </a:pPr>
            <a:r>
              <a:rPr lang="en-GB" dirty="0">
                <a:latin typeface="+mn-lt"/>
              </a:rPr>
              <a:t>Reduction in Non-Core Activities</a:t>
            </a:r>
          </a:p>
          <a:p>
            <a:pPr marL="168275" indent="-168275" algn="ctr">
              <a:spcBef>
                <a:spcPct val="30000"/>
              </a:spcBef>
              <a:buClr>
                <a:srgbClr val="FF0000"/>
              </a:buClr>
              <a:buSzPct val="110000"/>
              <a:buFontTx/>
              <a:buChar char="•"/>
            </a:pPr>
            <a:r>
              <a:rPr lang="en-GB" dirty="0">
                <a:latin typeface="+mn-lt"/>
              </a:rPr>
              <a:t>Associated Cost Benefits </a:t>
            </a:r>
            <a:endParaRPr lang="en-GB" dirty="0" smtClean="0">
              <a:latin typeface="+mn-lt"/>
            </a:endParaRPr>
          </a:p>
          <a:p>
            <a:pPr marL="168275" indent="-168275" algn="ctr">
              <a:spcBef>
                <a:spcPct val="30000"/>
              </a:spcBef>
              <a:buClr>
                <a:srgbClr val="FF0000"/>
              </a:buClr>
              <a:buSzPct val="110000"/>
              <a:buFontTx/>
              <a:buChar char="•"/>
            </a:pPr>
            <a:r>
              <a:rPr lang="en-GB" dirty="0"/>
              <a:t>Cooperative Development </a:t>
            </a:r>
          </a:p>
          <a:p>
            <a:pPr marL="168275" indent="-168275" algn="ctr">
              <a:spcBef>
                <a:spcPct val="30000"/>
              </a:spcBef>
              <a:buClr>
                <a:srgbClr val="FF0000"/>
              </a:buClr>
              <a:buSzPct val="110000"/>
              <a:buFontTx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8198" name="Picture 9" descr="C:\Documents and Settings\ian\Local Settings\Temporary Internet Files\Content.IE5\V7Y1ZUBO\MC900435243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3"/>
          <a:stretch>
            <a:fillRect/>
          </a:stretch>
        </p:blipFill>
        <p:spPr bwMode="auto">
          <a:xfrm>
            <a:off x="6072188" y="3022054"/>
            <a:ext cx="2857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535"/>
            <a:ext cx="3952331" cy="7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sz="half" idx="1"/>
          </p:nvPr>
        </p:nvSpPr>
        <p:spPr>
          <a:xfrm>
            <a:off x="5250308" y="5013176"/>
            <a:ext cx="3858196" cy="1799778"/>
          </a:xfrm>
        </p:spPr>
        <p:txBody>
          <a:bodyPr/>
          <a:lstStyle/>
          <a:p>
            <a:pPr algn="r"/>
            <a:r>
              <a:rPr lang="en-GB" sz="1600" dirty="0" smtClean="0"/>
              <a:t>Contact ;</a:t>
            </a:r>
          </a:p>
          <a:p>
            <a:pPr algn="r"/>
            <a:r>
              <a:rPr lang="en-GB" sz="1600" dirty="0" smtClean="0"/>
              <a:t>Martin Hodges </a:t>
            </a:r>
          </a:p>
          <a:p>
            <a:pPr algn="r"/>
            <a:r>
              <a:rPr lang="en-GB" sz="1600" dirty="0" smtClean="0"/>
              <a:t>Sales &amp; Marketing Manager</a:t>
            </a:r>
          </a:p>
          <a:p>
            <a:pPr algn="r"/>
            <a:endParaRPr lang="en-GB" sz="1600" dirty="0" smtClean="0"/>
          </a:p>
          <a:p>
            <a:pPr algn="r"/>
            <a:r>
              <a:rPr lang="en-GB" sz="1600" dirty="0" smtClean="0"/>
              <a:t>Tel  +44 (0) 1635 262231</a:t>
            </a:r>
          </a:p>
          <a:p>
            <a:pPr algn="r"/>
            <a:r>
              <a:rPr lang="en-GB" sz="1600" dirty="0" smtClean="0"/>
              <a:t>E-mail : </a:t>
            </a:r>
            <a:r>
              <a:rPr lang="en-GB" sz="1600" dirty="0" smtClean="0">
                <a:hlinkClick r:id="rId2"/>
              </a:rPr>
              <a:t>mhodges@teledyne.com</a:t>
            </a:r>
            <a:endParaRPr lang="en-GB" sz="1600" dirty="0" smtClean="0"/>
          </a:p>
          <a:p>
            <a:pPr algn="r"/>
            <a:endParaRPr 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691680" y="2670011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 smtClean="0">
                <a:solidFill>
                  <a:srgbClr val="0033CC"/>
                </a:solidFill>
              </a:rPr>
              <a:t>Thank you!</a:t>
            </a:r>
            <a:endParaRPr lang="en-GB" sz="7200" b="1" dirty="0">
              <a:solidFill>
                <a:srgbClr val="0033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535"/>
            <a:ext cx="3952331" cy="7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220072" y="115888"/>
            <a:ext cx="3923928" cy="8509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000" dirty="0" smtClean="0"/>
              <a:t>Corporate Overview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547812" y="1341438"/>
            <a:ext cx="7200651" cy="48958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dirty="0" smtClean="0"/>
              <a:t>Head Office: L.A California </a:t>
            </a:r>
          </a:p>
          <a:p>
            <a:r>
              <a:rPr lang="en-GB" dirty="0" smtClean="0"/>
              <a:t>Employees: 9000</a:t>
            </a:r>
          </a:p>
          <a:p>
            <a:r>
              <a:rPr lang="en-GB" dirty="0" smtClean="0"/>
              <a:t>Turnover $2Bn</a:t>
            </a:r>
          </a:p>
          <a:p>
            <a:r>
              <a:rPr lang="en-GB" dirty="0" smtClean="0"/>
              <a:t>Regional Offices: 52 Global (UK 10)</a:t>
            </a:r>
          </a:p>
          <a:p>
            <a:r>
              <a:rPr lang="en-GB" dirty="0" smtClean="0"/>
              <a:t>Divisional Structure: </a:t>
            </a:r>
          </a:p>
          <a:p>
            <a:pPr lvl="1"/>
            <a:r>
              <a:rPr lang="en-GB" dirty="0" smtClean="0"/>
              <a:t>Instrumentation</a:t>
            </a:r>
          </a:p>
          <a:p>
            <a:pPr lvl="1"/>
            <a:r>
              <a:rPr lang="en-GB" dirty="0" smtClean="0"/>
              <a:t>Aerospace &amp; Defence</a:t>
            </a:r>
          </a:p>
          <a:p>
            <a:pPr lvl="1"/>
            <a:r>
              <a:rPr lang="en-GB" dirty="0" smtClean="0"/>
              <a:t>Digital Imaging</a:t>
            </a:r>
          </a:p>
          <a:p>
            <a:pPr lvl="1"/>
            <a:r>
              <a:rPr lang="en-GB" dirty="0" smtClean="0"/>
              <a:t>Engineering Systems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535"/>
            <a:ext cx="3952331" cy="7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157538" y="115888"/>
            <a:ext cx="5986462" cy="850900"/>
          </a:xfrm>
        </p:spPr>
        <p:txBody>
          <a:bodyPr/>
          <a:lstStyle/>
          <a:p>
            <a:r>
              <a:rPr lang="en-GB" sz="3000" dirty="0" smtClean="0"/>
              <a:t>Business Divisions</a:t>
            </a:r>
          </a:p>
        </p:txBody>
      </p:sp>
      <p:graphicFrame>
        <p:nvGraphicFramePr>
          <p:cNvPr id="2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09700"/>
              </p:ext>
            </p:extLst>
          </p:nvPr>
        </p:nvGraphicFramePr>
        <p:xfrm>
          <a:off x="1793401" y="1254092"/>
          <a:ext cx="3858617" cy="3562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899592" y="1124744"/>
            <a:ext cx="25667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accent2"/>
                </a:solidFill>
              </a:rPr>
              <a:t>Aerospace/Defense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2564333" y="2367367"/>
            <a:ext cx="71437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700" b="1" dirty="0" smtClean="0">
                <a:solidFill>
                  <a:schemeClr val="bg1"/>
                </a:solidFill>
              </a:rPr>
              <a:t>35%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1331640" y="4286250"/>
            <a:ext cx="15716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700" b="1" dirty="0">
                <a:solidFill>
                  <a:schemeClr val="accent2"/>
                </a:solidFill>
              </a:rPr>
              <a:t>Engineering Systems</a:t>
            </a: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4344016" y="2407582"/>
            <a:ext cx="71437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700" b="1" dirty="0" smtClean="0">
                <a:solidFill>
                  <a:schemeClr val="bg1"/>
                </a:solidFill>
              </a:rPr>
              <a:t>32%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4104" name="Text Box 6"/>
          <p:cNvSpPr txBox="1">
            <a:spLocks noChangeArrowheads="1"/>
          </p:cNvSpPr>
          <p:nvPr/>
        </p:nvSpPr>
        <p:spPr bwMode="auto">
          <a:xfrm>
            <a:off x="2839181" y="3682008"/>
            <a:ext cx="7143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700" b="1" dirty="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4105" name="Text Box 7"/>
          <p:cNvSpPr txBox="1">
            <a:spLocks noChangeArrowheads="1"/>
          </p:cNvSpPr>
          <p:nvPr/>
        </p:nvSpPr>
        <p:spPr bwMode="auto">
          <a:xfrm>
            <a:off x="7054972" y="4397226"/>
            <a:ext cx="17145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700" b="1" dirty="0">
                <a:solidFill>
                  <a:schemeClr val="accent2"/>
                </a:solidFill>
              </a:rPr>
              <a:t>Energy Power Systems</a:t>
            </a:r>
          </a:p>
        </p:txBody>
      </p:sp>
      <p:sp>
        <p:nvSpPr>
          <p:cNvPr id="4106" name="Text Box 7"/>
          <p:cNvSpPr txBox="1">
            <a:spLocks noChangeArrowheads="1"/>
          </p:cNvSpPr>
          <p:nvPr/>
        </p:nvSpPr>
        <p:spPr bwMode="auto">
          <a:xfrm>
            <a:off x="6715125" y="3358952"/>
            <a:ext cx="2000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b="1" dirty="0">
                <a:solidFill>
                  <a:schemeClr val="accent2"/>
                </a:solidFill>
              </a:rPr>
              <a:t>Instrumentation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Systems</a:t>
            </a:r>
          </a:p>
        </p:txBody>
      </p:sp>
      <p:grpSp>
        <p:nvGrpSpPr>
          <p:cNvPr id="4107" name="Group 10"/>
          <p:cNvGrpSpPr>
            <a:grpSpLocks/>
          </p:cNvGrpSpPr>
          <p:nvPr/>
        </p:nvGrpSpPr>
        <p:grpSpPr bwMode="auto">
          <a:xfrm>
            <a:off x="1643063" y="5072063"/>
            <a:ext cx="2252662" cy="914400"/>
            <a:chOff x="3736" y="1583"/>
            <a:chExt cx="1873" cy="1867"/>
          </a:xfrm>
        </p:grpSpPr>
        <p:sp>
          <p:nvSpPr>
            <p:cNvPr id="4132" name="Freeform 11"/>
            <p:cNvSpPr>
              <a:spLocks/>
            </p:cNvSpPr>
            <p:nvPr/>
          </p:nvSpPr>
          <p:spPr bwMode="auto">
            <a:xfrm>
              <a:off x="3861" y="1955"/>
              <a:ext cx="1182" cy="259"/>
            </a:xfrm>
            <a:custGeom>
              <a:avLst/>
              <a:gdLst>
                <a:gd name="T0" fmla="*/ 0 w 1605"/>
                <a:gd name="T1" fmla="*/ 13 h 292"/>
                <a:gd name="T2" fmla="*/ 0 w 1605"/>
                <a:gd name="T3" fmla="*/ 0 h 292"/>
                <a:gd name="T4" fmla="*/ 1 w 1605"/>
                <a:gd name="T5" fmla="*/ 0 h 292"/>
                <a:gd name="T6" fmla="*/ 0 60000 65536"/>
                <a:gd name="T7" fmla="*/ 0 60000 65536"/>
                <a:gd name="T8" fmla="*/ 0 60000 65536"/>
                <a:gd name="T9" fmla="*/ 0 w 1605"/>
                <a:gd name="T10" fmla="*/ 0 h 292"/>
                <a:gd name="T11" fmla="*/ 1605 w 1605"/>
                <a:gd name="T12" fmla="*/ 292 h 2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5" h="292">
                  <a:moveTo>
                    <a:pt x="0" y="292"/>
                  </a:moveTo>
                  <a:lnTo>
                    <a:pt x="0" y="0"/>
                  </a:lnTo>
                  <a:lnTo>
                    <a:pt x="1605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 w="12700">
              <a:solidFill>
                <a:srgbClr val="00008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3" name="Freeform 12"/>
            <p:cNvSpPr>
              <a:spLocks/>
            </p:cNvSpPr>
            <p:nvPr/>
          </p:nvSpPr>
          <p:spPr bwMode="auto">
            <a:xfrm>
              <a:off x="4391" y="2447"/>
              <a:ext cx="948" cy="524"/>
            </a:xfrm>
            <a:custGeom>
              <a:avLst/>
              <a:gdLst>
                <a:gd name="T0" fmla="*/ 1 w 1402"/>
                <a:gd name="T1" fmla="*/ 0 h 727"/>
                <a:gd name="T2" fmla="*/ 1 w 1402"/>
                <a:gd name="T3" fmla="*/ 1 h 727"/>
                <a:gd name="T4" fmla="*/ 0 w 1402"/>
                <a:gd name="T5" fmla="*/ 1 h 727"/>
                <a:gd name="T6" fmla="*/ 0 60000 65536"/>
                <a:gd name="T7" fmla="*/ 0 60000 65536"/>
                <a:gd name="T8" fmla="*/ 0 60000 65536"/>
                <a:gd name="T9" fmla="*/ 0 w 1402"/>
                <a:gd name="T10" fmla="*/ 0 h 727"/>
                <a:gd name="T11" fmla="*/ 1402 w 1402"/>
                <a:gd name="T12" fmla="*/ 727 h 7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2" h="727">
                  <a:moveTo>
                    <a:pt x="1402" y="0"/>
                  </a:moveTo>
                  <a:lnTo>
                    <a:pt x="1402" y="727"/>
                  </a:lnTo>
                  <a:lnTo>
                    <a:pt x="0" y="727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 w="12700">
              <a:solidFill>
                <a:srgbClr val="00008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134" name="Group 13"/>
            <p:cNvGrpSpPr>
              <a:grpSpLocks/>
            </p:cNvGrpSpPr>
            <p:nvPr/>
          </p:nvGrpSpPr>
          <p:grpSpPr bwMode="auto">
            <a:xfrm>
              <a:off x="3736" y="1583"/>
              <a:ext cx="1873" cy="1867"/>
              <a:chOff x="3736" y="1583"/>
              <a:chExt cx="1873" cy="1867"/>
            </a:xfrm>
          </p:grpSpPr>
          <p:sp>
            <p:nvSpPr>
              <p:cNvPr id="4135" name="Rectangle 14"/>
              <p:cNvSpPr>
                <a:spLocks noChangeArrowheads="1"/>
              </p:cNvSpPr>
              <p:nvPr/>
            </p:nvSpPr>
            <p:spPr bwMode="auto">
              <a:xfrm>
                <a:off x="3978" y="1700"/>
                <a:ext cx="882" cy="622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2700" algn="ctr">
                <a:solidFill>
                  <a:srgbClr val="00008A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136" name="Rectangle 15"/>
              <p:cNvSpPr>
                <a:spLocks noChangeArrowheads="1"/>
              </p:cNvSpPr>
              <p:nvPr/>
            </p:nvSpPr>
            <p:spPr bwMode="auto">
              <a:xfrm>
                <a:off x="4525" y="2747"/>
                <a:ext cx="1084" cy="703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2700" algn="ctr">
                <a:solidFill>
                  <a:srgbClr val="00008A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137" name="Rectangle 16"/>
              <p:cNvSpPr>
                <a:spLocks noChangeArrowheads="1"/>
              </p:cNvSpPr>
              <p:nvPr/>
            </p:nvSpPr>
            <p:spPr bwMode="auto">
              <a:xfrm>
                <a:off x="3736" y="2212"/>
                <a:ext cx="656" cy="1019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2700" algn="ctr">
                <a:solidFill>
                  <a:srgbClr val="00008A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138" name="Rectangle 17"/>
              <p:cNvSpPr>
                <a:spLocks noChangeArrowheads="1"/>
              </p:cNvSpPr>
              <p:nvPr/>
            </p:nvSpPr>
            <p:spPr bwMode="auto">
              <a:xfrm>
                <a:off x="5048" y="1583"/>
                <a:ext cx="553" cy="848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2700" algn="ctr">
                <a:solidFill>
                  <a:srgbClr val="00008A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pic>
        <p:nvPicPr>
          <p:cNvPr id="23" name="Picture 19" descr="Shuttles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800" y="5441928"/>
            <a:ext cx="1554799" cy="115542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5" descr="GBI_Laun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5656" y="5429249"/>
            <a:ext cx="992783" cy="124431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110" name="Group 47"/>
          <p:cNvGrpSpPr>
            <a:grpSpLocks/>
          </p:cNvGrpSpPr>
          <p:nvPr/>
        </p:nvGrpSpPr>
        <p:grpSpPr bwMode="auto">
          <a:xfrm>
            <a:off x="5857875" y="5143500"/>
            <a:ext cx="2530475" cy="1446213"/>
            <a:chOff x="3736" y="1583"/>
            <a:chExt cx="1873" cy="1867"/>
          </a:xfrm>
        </p:grpSpPr>
        <p:sp>
          <p:nvSpPr>
            <p:cNvPr id="4125" name="Freeform 48"/>
            <p:cNvSpPr>
              <a:spLocks/>
            </p:cNvSpPr>
            <p:nvPr/>
          </p:nvSpPr>
          <p:spPr bwMode="auto">
            <a:xfrm>
              <a:off x="3861" y="1955"/>
              <a:ext cx="1182" cy="259"/>
            </a:xfrm>
            <a:custGeom>
              <a:avLst/>
              <a:gdLst>
                <a:gd name="T0" fmla="*/ 0 w 1605"/>
                <a:gd name="T1" fmla="*/ 13 h 292"/>
                <a:gd name="T2" fmla="*/ 0 w 1605"/>
                <a:gd name="T3" fmla="*/ 0 h 292"/>
                <a:gd name="T4" fmla="*/ 1 w 1605"/>
                <a:gd name="T5" fmla="*/ 0 h 292"/>
                <a:gd name="T6" fmla="*/ 0 60000 65536"/>
                <a:gd name="T7" fmla="*/ 0 60000 65536"/>
                <a:gd name="T8" fmla="*/ 0 60000 65536"/>
                <a:gd name="T9" fmla="*/ 0 w 1605"/>
                <a:gd name="T10" fmla="*/ 0 h 292"/>
                <a:gd name="T11" fmla="*/ 1605 w 1605"/>
                <a:gd name="T12" fmla="*/ 292 h 2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5" h="292">
                  <a:moveTo>
                    <a:pt x="0" y="292"/>
                  </a:moveTo>
                  <a:lnTo>
                    <a:pt x="0" y="0"/>
                  </a:lnTo>
                  <a:lnTo>
                    <a:pt x="1605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 w="12700">
              <a:solidFill>
                <a:srgbClr val="00008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6" name="Freeform 49"/>
            <p:cNvSpPr>
              <a:spLocks/>
            </p:cNvSpPr>
            <p:nvPr/>
          </p:nvSpPr>
          <p:spPr bwMode="auto">
            <a:xfrm>
              <a:off x="4391" y="2447"/>
              <a:ext cx="948" cy="524"/>
            </a:xfrm>
            <a:custGeom>
              <a:avLst/>
              <a:gdLst>
                <a:gd name="T0" fmla="*/ 1 w 1402"/>
                <a:gd name="T1" fmla="*/ 0 h 727"/>
                <a:gd name="T2" fmla="*/ 1 w 1402"/>
                <a:gd name="T3" fmla="*/ 1 h 727"/>
                <a:gd name="T4" fmla="*/ 0 w 1402"/>
                <a:gd name="T5" fmla="*/ 1 h 727"/>
                <a:gd name="T6" fmla="*/ 0 60000 65536"/>
                <a:gd name="T7" fmla="*/ 0 60000 65536"/>
                <a:gd name="T8" fmla="*/ 0 60000 65536"/>
                <a:gd name="T9" fmla="*/ 0 w 1402"/>
                <a:gd name="T10" fmla="*/ 0 h 727"/>
                <a:gd name="T11" fmla="*/ 1402 w 1402"/>
                <a:gd name="T12" fmla="*/ 727 h 7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2" h="727">
                  <a:moveTo>
                    <a:pt x="1402" y="0"/>
                  </a:moveTo>
                  <a:lnTo>
                    <a:pt x="1402" y="727"/>
                  </a:lnTo>
                  <a:lnTo>
                    <a:pt x="0" y="727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 w="12700">
              <a:solidFill>
                <a:srgbClr val="00008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127" name="Group 50"/>
            <p:cNvGrpSpPr>
              <a:grpSpLocks/>
            </p:cNvGrpSpPr>
            <p:nvPr/>
          </p:nvGrpSpPr>
          <p:grpSpPr bwMode="auto">
            <a:xfrm>
              <a:off x="3736" y="1583"/>
              <a:ext cx="1873" cy="1867"/>
              <a:chOff x="3736" y="1583"/>
              <a:chExt cx="1873" cy="1867"/>
            </a:xfrm>
          </p:grpSpPr>
          <p:sp>
            <p:nvSpPr>
              <p:cNvPr id="4128" name="Rectangle 51"/>
              <p:cNvSpPr>
                <a:spLocks noChangeArrowheads="1"/>
              </p:cNvSpPr>
              <p:nvPr/>
            </p:nvSpPr>
            <p:spPr bwMode="auto">
              <a:xfrm>
                <a:off x="3978" y="1700"/>
                <a:ext cx="882" cy="622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2700" algn="ctr">
                <a:solidFill>
                  <a:srgbClr val="00008A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129" name="Rectangle 52"/>
              <p:cNvSpPr>
                <a:spLocks noChangeArrowheads="1"/>
              </p:cNvSpPr>
              <p:nvPr/>
            </p:nvSpPr>
            <p:spPr bwMode="auto">
              <a:xfrm>
                <a:off x="4525" y="2747"/>
                <a:ext cx="1084" cy="703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2700" algn="ctr">
                <a:solidFill>
                  <a:srgbClr val="00008A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130" name="Rectangle 53"/>
              <p:cNvSpPr>
                <a:spLocks noChangeArrowheads="1"/>
              </p:cNvSpPr>
              <p:nvPr/>
            </p:nvSpPr>
            <p:spPr bwMode="auto">
              <a:xfrm>
                <a:off x="3736" y="2212"/>
                <a:ext cx="656" cy="1019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2700" algn="ctr">
                <a:solidFill>
                  <a:srgbClr val="00008A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131" name="Rectangle 54"/>
              <p:cNvSpPr>
                <a:spLocks noChangeArrowheads="1"/>
              </p:cNvSpPr>
              <p:nvPr/>
            </p:nvSpPr>
            <p:spPr bwMode="auto">
              <a:xfrm>
                <a:off x="5048" y="1583"/>
                <a:ext cx="553" cy="848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2700" algn="ctr">
                <a:solidFill>
                  <a:srgbClr val="00008A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pic>
        <p:nvPicPr>
          <p:cNvPr id="35" name="Picture 12" descr="engine"/>
          <p:cNvPicPr>
            <a:picLocks noChangeAspect="1" noChangeArrowheads="1"/>
          </p:cNvPicPr>
          <p:nvPr/>
        </p:nvPicPr>
        <p:blipFill>
          <a:blip r:embed="rId5"/>
          <a:srcRect t="12082" b="6281"/>
          <a:stretch>
            <a:fillRect/>
          </a:stretch>
        </p:blipFill>
        <p:spPr bwMode="auto">
          <a:xfrm>
            <a:off x="7286625" y="5270064"/>
            <a:ext cx="1664651" cy="123074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14" descr="slamer_fight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1" y="4536280"/>
            <a:ext cx="1309688" cy="196453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113" name="Group 2"/>
          <p:cNvGrpSpPr>
            <a:grpSpLocks/>
          </p:cNvGrpSpPr>
          <p:nvPr/>
        </p:nvGrpSpPr>
        <p:grpSpPr bwMode="auto">
          <a:xfrm>
            <a:off x="5861050" y="1793875"/>
            <a:ext cx="3009900" cy="820738"/>
            <a:chOff x="3736" y="1583"/>
            <a:chExt cx="1873" cy="1867"/>
          </a:xfrm>
        </p:grpSpPr>
        <p:sp>
          <p:nvSpPr>
            <p:cNvPr id="4118" name="Freeform 3"/>
            <p:cNvSpPr>
              <a:spLocks/>
            </p:cNvSpPr>
            <p:nvPr/>
          </p:nvSpPr>
          <p:spPr bwMode="auto">
            <a:xfrm>
              <a:off x="3861" y="1955"/>
              <a:ext cx="1182" cy="259"/>
            </a:xfrm>
            <a:custGeom>
              <a:avLst/>
              <a:gdLst>
                <a:gd name="T0" fmla="*/ 0 w 1605"/>
                <a:gd name="T1" fmla="*/ 13 h 292"/>
                <a:gd name="T2" fmla="*/ 0 w 1605"/>
                <a:gd name="T3" fmla="*/ 0 h 292"/>
                <a:gd name="T4" fmla="*/ 1 w 1605"/>
                <a:gd name="T5" fmla="*/ 0 h 292"/>
                <a:gd name="T6" fmla="*/ 0 60000 65536"/>
                <a:gd name="T7" fmla="*/ 0 60000 65536"/>
                <a:gd name="T8" fmla="*/ 0 60000 65536"/>
                <a:gd name="T9" fmla="*/ 0 w 1605"/>
                <a:gd name="T10" fmla="*/ 0 h 292"/>
                <a:gd name="T11" fmla="*/ 1605 w 1605"/>
                <a:gd name="T12" fmla="*/ 292 h 2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5" h="292">
                  <a:moveTo>
                    <a:pt x="0" y="292"/>
                  </a:moveTo>
                  <a:lnTo>
                    <a:pt x="0" y="0"/>
                  </a:lnTo>
                  <a:lnTo>
                    <a:pt x="1605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 w="12700">
              <a:solidFill>
                <a:srgbClr val="00008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9" name="Freeform 4"/>
            <p:cNvSpPr>
              <a:spLocks/>
            </p:cNvSpPr>
            <p:nvPr/>
          </p:nvSpPr>
          <p:spPr bwMode="auto">
            <a:xfrm>
              <a:off x="4391" y="2447"/>
              <a:ext cx="948" cy="524"/>
            </a:xfrm>
            <a:custGeom>
              <a:avLst/>
              <a:gdLst>
                <a:gd name="T0" fmla="*/ 1 w 1402"/>
                <a:gd name="T1" fmla="*/ 0 h 727"/>
                <a:gd name="T2" fmla="*/ 1 w 1402"/>
                <a:gd name="T3" fmla="*/ 1 h 727"/>
                <a:gd name="T4" fmla="*/ 0 w 1402"/>
                <a:gd name="T5" fmla="*/ 1 h 727"/>
                <a:gd name="T6" fmla="*/ 0 60000 65536"/>
                <a:gd name="T7" fmla="*/ 0 60000 65536"/>
                <a:gd name="T8" fmla="*/ 0 60000 65536"/>
                <a:gd name="T9" fmla="*/ 0 w 1402"/>
                <a:gd name="T10" fmla="*/ 0 h 727"/>
                <a:gd name="T11" fmla="*/ 1402 w 1402"/>
                <a:gd name="T12" fmla="*/ 727 h 7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2" h="727">
                  <a:moveTo>
                    <a:pt x="1402" y="0"/>
                  </a:moveTo>
                  <a:lnTo>
                    <a:pt x="1402" y="727"/>
                  </a:lnTo>
                  <a:lnTo>
                    <a:pt x="0" y="727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 w="12700">
              <a:solidFill>
                <a:srgbClr val="00008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120" name="Group 5"/>
            <p:cNvGrpSpPr>
              <a:grpSpLocks/>
            </p:cNvGrpSpPr>
            <p:nvPr/>
          </p:nvGrpSpPr>
          <p:grpSpPr bwMode="auto">
            <a:xfrm>
              <a:off x="3736" y="1583"/>
              <a:ext cx="1873" cy="1867"/>
              <a:chOff x="3736" y="1583"/>
              <a:chExt cx="1873" cy="1867"/>
            </a:xfrm>
          </p:grpSpPr>
          <p:sp>
            <p:nvSpPr>
              <p:cNvPr id="4121" name="Rectangle 6"/>
              <p:cNvSpPr>
                <a:spLocks noChangeArrowheads="1"/>
              </p:cNvSpPr>
              <p:nvPr/>
            </p:nvSpPr>
            <p:spPr bwMode="auto">
              <a:xfrm>
                <a:off x="3978" y="1700"/>
                <a:ext cx="882" cy="622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2700" algn="ctr">
                <a:solidFill>
                  <a:srgbClr val="00008A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122" name="Rectangle 7"/>
              <p:cNvSpPr>
                <a:spLocks noChangeArrowheads="1"/>
              </p:cNvSpPr>
              <p:nvPr/>
            </p:nvSpPr>
            <p:spPr bwMode="auto">
              <a:xfrm>
                <a:off x="4525" y="2747"/>
                <a:ext cx="1084" cy="703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2700" algn="ctr">
                <a:solidFill>
                  <a:srgbClr val="00008A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123" name="Rectangle 8"/>
              <p:cNvSpPr>
                <a:spLocks noChangeArrowheads="1"/>
              </p:cNvSpPr>
              <p:nvPr/>
            </p:nvSpPr>
            <p:spPr bwMode="auto">
              <a:xfrm>
                <a:off x="3736" y="2212"/>
                <a:ext cx="656" cy="1019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2700" algn="ctr">
                <a:solidFill>
                  <a:srgbClr val="00008A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124" name="Rectangle 9"/>
              <p:cNvSpPr>
                <a:spLocks noChangeArrowheads="1"/>
              </p:cNvSpPr>
              <p:nvPr/>
            </p:nvSpPr>
            <p:spPr bwMode="auto">
              <a:xfrm>
                <a:off x="5048" y="1583"/>
                <a:ext cx="553" cy="848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2700" algn="ctr">
                <a:solidFill>
                  <a:srgbClr val="00008A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pic>
        <p:nvPicPr>
          <p:cNvPr id="46" name="Picture 3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43813" y="2143125"/>
            <a:ext cx="1153636" cy="92868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4" descr="Glider.jpg"/>
          <p:cNvPicPr>
            <a:picLocks noChangeAspect="1" noChangeArrowheads="1"/>
          </p:cNvPicPr>
          <p:nvPr/>
        </p:nvPicPr>
        <p:blipFill>
          <a:blip r:embed="rId8"/>
          <a:srcRect l="6110" t="8902" r="6110" b="8902"/>
          <a:stretch>
            <a:fillRect/>
          </a:stretch>
        </p:blipFill>
        <p:spPr bwMode="auto">
          <a:xfrm>
            <a:off x="7072312" y="1160605"/>
            <a:ext cx="1388839" cy="89203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57812" y="1160604"/>
            <a:ext cx="1471613" cy="110475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50"/>
          <p:cNvPicPr>
            <a:picLocks noChangeAspect="1" noChangeArrowheads="1"/>
          </p:cNvPicPr>
          <p:nvPr/>
        </p:nvPicPr>
        <p:blipFill>
          <a:blip r:embed="rId10"/>
          <a:srcRect l="3354" r="1677"/>
          <a:stretch>
            <a:fillRect/>
          </a:stretch>
        </p:blipFill>
        <p:spPr bwMode="auto">
          <a:xfrm>
            <a:off x="6102584" y="2357438"/>
            <a:ext cx="1274529" cy="103901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535"/>
            <a:ext cx="3952331" cy="7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00364" y="214290"/>
            <a:ext cx="5857884" cy="508000"/>
          </a:xfrm>
        </p:spPr>
        <p:txBody>
          <a:bodyPr/>
          <a:lstStyle/>
          <a:p>
            <a:pPr eaLnBrk="1" hangingPunct="1"/>
            <a:r>
              <a:rPr lang="en-GB" sz="4000" dirty="0" smtClean="0"/>
              <a:t> </a:t>
            </a:r>
            <a:r>
              <a:rPr lang="en-GB" sz="3200" b="1" dirty="0" smtClean="0"/>
              <a:t>Facilities &amp;</a:t>
            </a:r>
            <a:r>
              <a:rPr lang="en-GB" sz="4000" dirty="0" smtClean="0"/>
              <a:t> </a:t>
            </a:r>
            <a:r>
              <a:rPr lang="en-GB" sz="3200" b="1" dirty="0" smtClean="0"/>
              <a:t>Products</a:t>
            </a:r>
          </a:p>
        </p:txBody>
      </p:sp>
      <p:graphicFrame>
        <p:nvGraphicFramePr>
          <p:cNvPr id="790542" name="Group 14"/>
          <p:cNvGraphicFramePr>
            <a:graphicFrameLocks noGrp="1"/>
          </p:cNvGraphicFramePr>
          <p:nvPr/>
        </p:nvGraphicFramePr>
        <p:xfrm>
          <a:off x="3500430" y="2143116"/>
          <a:ext cx="1285884" cy="4572032"/>
        </p:xfrm>
        <a:graphic>
          <a:graphicData uri="http://schemas.openxmlformats.org/drawingml/2006/table">
            <a:tbl>
              <a:tblPr/>
              <a:tblGrid>
                <a:gridCol w="1285884"/>
              </a:tblGrid>
              <a:tr h="388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Microwave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557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</a:tr>
              <a:tr h="1626558">
                <a:tc>
                  <a:txBody>
                    <a:bodyPr/>
                    <a:lstStyle/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Flexible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Semi Rigid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RG Style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 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90552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201304"/>
              </p:ext>
            </p:extLst>
          </p:nvPr>
        </p:nvGraphicFramePr>
        <p:xfrm>
          <a:off x="4714876" y="2143116"/>
          <a:ext cx="1500198" cy="4572032"/>
        </p:xfrm>
        <a:graphic>
          <a:graphicData uri="http://schemas.openxmlformats.org/drawingml/2006/table">
            <a:tbl>
              <a:tblPr/>
              <a:tblGrid>
                <a:gridCol w="1500198"/>
              </a:tblGrid>
              <a:tr h="388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Defence &amp; Avionic  Systems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557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</a:tr>
              <a:tr h="1626558">
                <a:tc>
                  <a:txBody>
                    <a:bodyPr/>
                    <a:lstStyle/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Airborne Pods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  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Pilot Controls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HMD Umbilicals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Head Trackers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PCB Assembly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90562" name="Group 34"/>
          <p:cNvGraphicFramePr>
            <a:graphicFrameLocks noGrp="1"/>
          </p:cNvGraphicFramePr>
          <p:nvPr/>
        </p:nvGraphicFramePr>
        <p:xfrm>
          <a:off x="6215074" y="2143116"/>
          <a:ext cx="1223963" cy="4572032"/>
        </p:xfrm>
        <a:graphic>
          <a:graphicData uri="http://schemas.openxmlformats.org/drawingml/2006/table">
            <a:tbl>
              <a:tblPr/>
              <a:tblGrid>
                <a:gridCol w="1223963"/>
              </a:tblGrid>
              <a:tr h="388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Initiation &amp; Ordnance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557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</a:tr>
              <a:tr h="1626558">
                <a:tc>
                  <a:txBody>
                    <a:bodyPr/>
                    <a:lstStyle/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Fire Sets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Detonators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SAFU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Break Up Unit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Security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 Armour 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</a:tbl>
          </a:graphicData>
        </a:graphic>
      </p:graphicFrame>
      <p:sp>
        <p:nvSpPr>
          <p:cNvPr id="22572" name="Text Box 44"/>
          <p:cNvSpPr txBox="1">
            <a:spLocks noChangeArrowheads="1"/>
          </p:cNvSpPr>
          <p:nvPr/>
        </p:nvSpPr>
        <p:spPr bwMode="auto">
          <a:xfrm>
            <a:off x="1214415" y="1643050"/>
            <a:ext cx="7572428" cy="366712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smtClean="0">
                <a:solidFill>
                  <a:schemeClr val="bg1"/>
                </a:solidFill>
                <a:latin typeface="Arial Narrow" pitchFamily="34" charset="0"/>
              </a:rPr>
              <a:t>Six </a:t>
            </a:r>
            <a:r>
              <a:rPr lang="en-GB" b="1" dirty="0">
                <a:solidFill>
                  <a:schemeClr val="bg1"/>
                </a:solidFill>
                <a:latin typeface="Arial Narrow" pitchFamily="34" charset="0"/>
              </a:rPr>
              <a:t>Technology Based Product Groups</a:t>
            </a:r>
          </a:p>
        </p:txBody>
      </p:sp>
      <p:graphicFrame>
        <p:nvGraphicFramePr>
          <p:cNvPr id="790573" name="Group 45"/>
          <p:cNvGraphicFramePr>
            <a:graphicFrameLocks noGrp="1"/>
          </p:cNvGraphicFramePr>
          <p:nvPr/>
        </p:nvGraphicFramePr>
        <p:xfrm>
          <a:off x="7429520" y="2143116"/>
          <a:ext cx="1366839" cy="4572032"/>
        </p:xfrm>
        <a:graphic>
          <a:graphicData uri="http://schemas.openxmlformats.org/drawingml/2006/table">
            <a:tbl>
              <a:tblPr/>
              <a:tblGrid>
                <a:gridCol w="1366839"/>
              </a:tblGrid>
              <a:tr h="388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Custom Interconnects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557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</a:tr>
              <a:tr h="1626558">
                <a:tc>
                  <a:txBody>
                    <a:bodyPr/>
                    <a:lstStyle/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DC Power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Sub Systems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Box / Rack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LV Harness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Loom 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assys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</a:tbl>
          </a:graphicData>
        </a:graphic>
      </p:graphicFrame>
      <p:pic>
        <p:nvPicPr>
          <p:cNvPr id="790586" name="Picture 58" descr="Stormflex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643182"/>
            <a:ext cx="812800" cy="83026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outerShdw dist="81320" dir="2319588" algn="ctr" rotWithShape="0">
              <a:srgbClr val="95959F">
                <a:alpha val="50000"/>
              </a:srgbClr>
            </a:outerShdw>
          </a:effectLst>
        </p:spPr>
      </p:pic>
      <p:pic>
        <p:nvPicPr>
          <p:cNvPr id="790587" name="Picture 59" descr="Accu-Test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4357694"/>
            <a:ext cx="863600" cy="59848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outerShdw dist="81320" dir="2319588" algn="ctr" rotWithShape="0">
              <a:srgbClr val="95959F">
                <a:alpha val="50000"/>
              </a:srgbClr>
            </a:outerShdw>
          </a:effectLst>
        </p:spPr>
      </p:pic>
      <p:pic>
        <p:nvPicPr>
          <p:cNvPr id="790588" name="Picture 60" descr="True Blue-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3571876"/>
            <a:ext cx="935037" cy="67945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outerShdw dist="81320" dir="2319588" algn="ctr" rotWithShape="0">
              <a:srgbClr val="95959F">
                <a:alpha val="50000"/>
              </a:srgbClr>
            </a:outerShdw>
          </a:effectLst>
        </p:spPr>
      </p:pic>
      <p:pic>
        <p:nvPicPr>
          <p:cNvPr id="22589" name="Picture 61" descr="cocpi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643182"/>
            <a:ext cx="102711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0591" name="Picture 63" descr="Picture2 Small Web view"/>
          <p:cNvPicPr>
            <a:picLocks noChangeAspect="1" noChangeArrowheads="1"/>
          </p:cNvPicPr>
          <p:nvPr/>
        </p:nvPicPr>
        <p:blipFill>
          <a:blip r:embed="rId7" cstate="print"/>
          <a:srcRect l="1245" t="1593" r="1334" b="1726"/>
          <a:stretch>
            <a:fillRect/>
          </a:stretch>
        </p:blipFill>
        <p:spPr bwMode="auto">
          <a:xfrm>
            <a:off x="4857752" y="4286256"/>
            <a:ext cx="1109663" cy="7366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rgbClr val="00008A"/>
            </a:solidFill>
            <a:miter lim="800000"/>
            <a:headEnd/>
            <a:tailEnd/>
          </a:ln>
          <a:effectLst>
            <a:outerShdw dist="81320" dir="2319588" algn="ctr" rotWithShape="0">
              <a:srgbClr val="95959F">
                <a:alpha val="50000"/>
              </a:srgbClr>
            </a:outerShdw>
          </a:effectLst>
        </p:spPr>
      </p:pic>
      <p:pic>
        <p:nvPicPr>
          <p:cNvPr id="22592" name="Picture 64" descr="det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3525762"/>
            <a:ext cx="1063625" cy="69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93" name="Picture 65" descr="Fe10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0" y="2786058"/>
            <a:ext cx="88741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94" name="Picture 66" descr="Fd2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7950" y="4429132"/>
            <a:ext cx="89058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0595" name="Picture 67" descr="Picture7 Small Web view"/>
          <p:cNvPicPr>
            <a:picLocks noChangeAspect="1" noChangeArrowheads="1"/>
          </p:cNvPicPr>
          <p:nvPr/>
        </p:nvPicPr>
        <p:blipFill>
          <a:blip r:embed="rId11" cstate="print"/>
          <a:srcRect l="1387" t="1538" r="1585" b="2153"/>
          <a:stretch>
            <a:fillRect/>
          </a:stretch>
        </p:blipFill>
        <p:spPr bwMode="auto">
          <a:xfrm>
            <a:off x="7572396" y="2928934"/>
            <a:ext cx="1038225" cy="66198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outerShdw dist="81320" dir="2319588" algn="ctr" rotWithShape="0">
              <a:srgbClr val="95959F">
                <a:alpha val="50000"/>
              </a:srgbClr>
            </a:outerShdw>
          </a:effectLst>
        </p:spPr>
      </p:pic>
      <p:pic>
        <p:nvPicPr>
          <p:cNvPr id="22596" name="Picture 68" descr="Copy of high_power_fig3_300x42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15272" y="3857628"/>
            <a:ext cx="712787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Group 4"/>
          <p:cNvGraphicFramePr>
            <a:graphicFrameLocks/>
          </p:cNvGraphicFramePr>
          <p:nvPr/>
        </p:nvGraphicFramePr>
        <p:xfrm>
          <a:off x="2428860" y="2143116"/>
          <a:ext cx="1174768" cy="4572032"/>
        </p:xfrm>
        <a:graphic>
          <a:graphicData uri="http://schemas.openxmlformats.org/drawingml/2006/table">
            <a:tbl>
              <a:tblPr/>
              <a:tblGrid>
                <a:gridCol w="1174768"/>
              </a:tblGrid>
              <a:tr h="3937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Fibre Optic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5529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</a:tr>
              <a:tr h="1625331">
                <a:tc>
                  <a:txBody>
                    <a:bodyPr/>
                    <a:lstStyle/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Cable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Connectors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Assemblies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</a:tbl>
          </a:graphicData>
        </a:graphic>
      </p:graphicFrame>
      <p:pic>
        <p:nvPicPr>
          <p:cNvPr id="26" name="Picture 17" descr="fiber-optic-cable-36807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71736" y="2571744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 descr="Norland CC6000 test image.gif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2500298" y="3500438"/>
            <a:ext cx="1039964" cy="822309"/>
          </a:xfrm>
          <a:prstGeom prst="rect">
            <a:avLst/>
          </a:prstGeom>
          <a:noFill/>
        </p:spPr>
      </p:pic>
      <p:pic>
        <p:nvPicPr>
          <p:cNvPr id="28" name="Picture 27" descr="CC6000NewsReleasePic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00298" y="4357694"/>
            <a:ext cx="1071540" cy="63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Connector 30"/>
          <p:cNvCxnSpPr/>
          <p:nvPr/>
        </p:nvCxnSpPr>
        <p:spPr bwMode="auto">
          <a:xfrm>
            <a:off x="0" y="6715148"/>
            <a:ext cx="9144000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1214414" y="1142984"/>
            <a:ext cx="7572427" cy="366712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smtClean="0">
                <a:solidFill>
                  <a:schemeClr val="bg1"/>
                </a:solidFill>
                <a:latin typeface="Arial Narrow" pitchFamily="34" charset="0"/>
              </a:rPr>
              <a:t>Two Facilities, Newbury (24,000 ft</a:t>
            </a:r>
            <a:r>
              <a:rPr lang="en-GB" b="1" baseline="400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en-GB" b="1" dirty="0" smtClean="0">
                <a:solidFill>
                  <a:schemeClr val="bg1"/>
                </a:solidFill>
                <a:latin typeface="Arial Narrow" pitchFamily="34" charset="0"/>
              </a:rPr>
              <a:t>) &amp; Cwmbran (5,500 ft</a:t>
            </a:r>
            <a:r>
              <a:rPr lang="en-GB" b="1" baseline="400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en-GB" b="1" dirty="0" smtClean="0">
                <a:solidFill>
                  <a:schemeClr val="bg1"/>
                </a:solidFill>
                <a:latin typeface="Arial Narrow" pitchFamily="34" charset="0"/>
              </a:rPr>
              <a:t>) </a:t>
            </a:r>
            <a:endParaRPr lang="en-GB" b="1" baseline="40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3" name="Picture 32" descr="S:\fiona cd burn\Pictures\hi-res-fighterjet Defence and Aerospace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3" y="3443207"/>
            <a:ext cx="1188200" cy="7778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" name="Group 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187700477"/>
              </p:ext>
            </p:extLst>
          </p:nvPr>
        </p:nvGraphicFramePr>
        <p:xfrm>
          <a:off x="1224169" y="2132856"/>
          <a:ext cx="1152525" cy="4608512"/>
        </p:xfrm>
        <a:graphic>
          <a:graphicData uri="http://schemas.openxmlformats.org/drawingml/2006/table">
            <a:tbl>
              <a:tblPr/>
              <a:tblGrid>
                <a:gridCol w="1152525"/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High Voltage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2573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</a:tr>
              <a:tr h="1638300">
                <a:tc>
                  <a:txBody>
                    <a:bodyPr/>
                    <a:lstStyle/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Cable &amp; Wire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Connectors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Spark Gaps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Capacitors</a:t>
                      </a:r>
                    </a:p>
                    <a:p>
                      <a:pPr marL="577850" marR="0" lvl="0" indent="-577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Assemblies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</a:tbl>
          </a:graphicData>
        </a:graphic>
      </p:graphicFrame>
      <p:pic>
        <p:nvPicPr>
          <p:cNvPr id="35" name="Picture 55" descr="Picture1 Small Web view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638" r="4741" b="3612"/>
          <a:stretch>
            <a:fillRect/>
          </a:stretch>
        </p:blipFill>
        <p:spPr bwMode="auto">
          <a:xfrm>
            <a:off x="1283945" y="2594674"/>
            <a:ext cx="1014412" cy="107156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>
            <a:outerShdw dist="81320" dir="2319588" algn="ctr" rotWithShape="0">
              <a:srgbClr val="95959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IE55_72dpi_RGB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45" y="3950481"/>
            <a:ext cx="1014412" cy="90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535"/>
            <a:ext cx="3952331" cy="744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928" y="115888"/>
            <a:ext cx="5185147" cy="850900"/>
          </a:xfrm>
        </p:spPr>
        <p:txBody>
          <a:bodyPr/>
          <a:lstStyle/>
          <a:p>
            <a:r>
              <a:rPr lang="en-GB" sz="2800" b="1" dirty="0" smtClean="0"/>
              <a:t>Cable Assembly +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75656" y="1412776"/>
            <a:ext cx="4824536" cy="2375594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smtClean="0">
                <a:solidFill>
                  <a:srgbClr val="0033CC"/>
                </a:solidFill>
              </a:rPr>
              <a:t>Design, manufacture and test </a:t>
            </a:r>
            <a:endParaRPr lang="en-GB" sz="1800" b="1" dirty="0" smtClean="0">
              <a:solidFill>
                <a:srgbClr val="0033CC"/>
              </a:solidFill>
            </a:endParaRPr>
          </a:p>
          <a:p>
            <a:pPr lvl="1"/>
            <a:r>
              <a:rPr lang="en-GB" sz="1800" dirty="0" smtClean="0"/>
              <a:t>HV</a:t>
            </a:r>
          </a:p>
          <a:p>
            <a:pPr lvl="1"/>
            <a:r>
              <a:rPr lang="en-GB" sz="1800" dirty="0" smtClean="0"/>
              <a:t>LV</a:t>
            </a:r>
          </a:p>
          <a:p>
            <a:pPr lvl="1"/>
            <a:r>
              <a:rPr lang="en-GB" sz="1800" dirty="0" smtClean="0"/>
              <a:t>Fibre Optics</a:t>
            </a:r>
          </a:p>
          <a:p>
            <a:pPr lvl="1"/>
            <a:r>
              <a:rPr lang="en-GB" sz="1800" dirty="0" smtClean="0"/>
              <a:t>Harnessing, Looms</a:t>
            </a:r>
          </a:p>
          <a:p>
            <a:pPr lvl="1"/>
            <a:r>
              <a:rPr lang="en-GB" sz="1800" dirty="0" smtClean="0"/>
              <a:t>Electro-mechanical</a:t>
            </a:r>
          </a:p>
          <a:p>
            <a:pPr lvl="1"/>
            <a:r>
              <a:rPr lang="en-GB" sz="1800" dirty="0" smtClean="0"/>
              <a:t>PCB Design</a:t>
            </a:r>
          </a:p>
          <a:p>
            <a:pPr lvl="1"/>
            <a:r>
              <a:rPr lang="en-GB" sz="1800" dirty="0" smtClean="0"/>
              <a:t>Box Build</a:t>
            </a:r>
          </a:p>
          <a:p>
            <a:endParaRPr lang="en-US" sz="1800" dirty="0"/>
          </a:p>
        </p:txBody>
      </p:sp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4168460"/>
            <a:ext cx="3244164" cy="24288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 descr="S:\SALES\SalesMarketing Images\Web Images\Teledyne Reynolds Web Images\Product Photography\Hero Shots\High Voltage mulit-pin\IMG_027_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8840"/>
            <a:ext cx="3024336" cy="194421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S:\SALES\SalesMarketing Images\Web Images\Teledyne Reynolds Web Images\Product Photography\Hero Shots\Fibre Optic\DPP_006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653136"/>
            <a:ext cx="3312368" cy="187220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535"/>
            <a:ext cx="3952331" cy="744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/>
          <p:cNvSpPr>
            <a:spLocks noGrp="1" noChangeArrowheads="1"/>
          </p:cNvSpPr>
          <p:nvPr>
            <p:ph type="title"/>
          </p:nvPr>
        </p:nvSpPr>
        <p:spPr>
          <a:xfrm>
            <a:off x="5580063" y="115888"/>
            <a:ext cx="3529012" cy="850900"/>
          </a:xfrm>
          <a:noFill/>
        </p:spPr>
        <p:txBody>
          <a:bodyPr/>
          <a:lstStyle/>
          <a:p>
            <a:pPr eaLnBrk="1" hangingPunct="1"/>
            <a:r>
              <a:rPr lang="en-GB" sz="3000" b="1" smtClean="0"/>
              <a:t>Custom Products</a:t>
            </a:r>
            <a:endParaRPr lang="en-US" sz="3000" b="1" smtClean="0"/>
          </a:p>
        </p:txBody>
      </p:sp>
      <p:pic>
        <p:nvPicPr>
          <p:cNvPr id="841742" name="Picture 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2066" y="1643050"/>
            <a:ext cx="3924503" cy="2143140"/>
          </a:xfrm>
          <a:effectLst>
            <a:softEdge rad="112500"/>
          </a:effectLst>
        </p:spPr>
      </p:pic>
      <p:sp>
        <p:nvSpPr>
          <p:cNvPr id="841746" name="Rectangle 18"/>
          <p:cNvSpPr>
            <a:spLocks noChangeArrowheads="1"/>
          </p:cNvSpPr>
          <p:nvPr/>
        </p:nvSpPr>
        <p:spPr bwMode="auto">
          <a:xfrm>
            <a:off x="1476375" y="1628800"/>
            <a:ext cx="3667125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GB" dirty="0">
                <a:latin typeface="+mn-lt"/>
              </a:rPr>
              <a:t>High voltage cable supply                  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GB" dirty="0">
                <a:latin typeface="+mn-lt"/>
              </a:rPr>
              <a:t>High voltage cable assembly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GB" dirty="0">
                <a:latin typeface="+mn-lt"/>
              </a:rPr>
              <a:t>Harness and loom design and manufacture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GB" dirty="0">
                <a:latin typeface="+mn-lt"/>
              </a:rPr>
              <a:t>Design and rapid prototyping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GB" dirty="0">
                <a:latin typeface="+mn-lt"/>
              </a:rPr>
              <a:t>Microwave cable assemblies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GB" dirty="0">
                <a:latin typeface="+mn-lt"/>
              </a:rPr>
              <a:t>RF cable assemblies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GB" dirty="0">
                <a:latin typeface="+mn-lt"/>
              </a:rPr>
              <a:t>Fibre optic cable assemblies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GB" dirty="0">
                <a:latin typeface="+mn-lt"/>
              </a:rPr>
              <a:t>Cable assembly repair &amp; overhaul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GB" dirty="0">
                <a:latin typeface="+mn-lt"/>
              </a:rPr>
              <a:t>Electro-mechanical assemblies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GB" dirty="0">
                <a:latin typeface="+mn-lt"/>
              </a:rPr>
              <a:t>Electronic assembly wiring and test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  <a:defRPr/>
            </a:pPr>
            <a:endParaRPr lang="en-GB" kern="0" dirty="0">
              <a:latin typeface="+mn-lt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GB" b="1" dirty="0">
              <a:latin typeface="+mn-lt"/>
            </a:endParaRPr>
          </a:p>
          <a:p>
            <a:pPr marL="800100" lvl="1" indent="-342900" algn="l">
              <a:spcBef>
                <a:spcPct val="20000"/>
              </a:spcBef>
              <a:defRPr/>
            </a:pPr>
            <a:endParaRPr lang="en-GB" dirty="0">
              <a:latin typeface="+mn-lt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GB" b="1" dirty="0">
                <a:latin typeface="+mn-lt"/>
              </a:rPr>
              <a:t>	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b="1" dirty="0">
              <a:latin typeface="+mn-lt"/>
            </a:endParaRPr>
          </a:p>
        </p:txBody>
      </p:sp>
      <p:pic>
        <p:nvPicPr>
          <p:cNvPr id="841748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929198"/>
            <a:ext cx="3311525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SC06471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5857884" y="3929066"/>
            <a:ext cx="2857519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7" name="TextBox 1"/>
          <p:cNvSpPr txBox="1">
            <a:spLocks noChangeArrowheads="1"/>
          </p:cNvSpPr>
          <p:nvPr/>
        </p:nvSpPr>
        <p:spPr bwMode="auto">
          <a:xfrm>
            <a:off x="1547813" y="1196752"/>
            <a:ext cx="6696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2400" b="1" dirty="0">
                <a:solidFill>
                  <a:srgbClr val="3333CC"/>
                </a:solidFill>
              </a:rPr>
              <a:t>Cables, Connectors &amp; Assemblies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535"/>
            <a:ext cx="3952331" cy="7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8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200" b="1" dirty="0" smtClean="0"/>
              <a:t>Skills and Capabilities 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71604" y="1357298"/>
            <a:ext cx="7258072" cy="509430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sz="2400" b="1" dirty="0" smtClean="0">
                <a:solidFill>
                  <a:srgbClr val="0033CC"/>
                </a:solidFill>
              </a:rPr>
              <a:t>Design, manufacture and test :</a:t>
            </a:r>
            <a:br>
              <a:rPr lang="en-GB" sz="2400" b="1" dirty="0" smtClean="0">
                <a:solidFill>
                  <a:srgbClr val="0033CC"/>
                </a:solidFill>
              </a:rPr>
            </a:br>
            <a:endParaRPr lang="en-GB" sz="2400" b="1" dirty="0" smtClean="0">
              <a:solidFill>
                <a:srgbClr val="0033CC"/>
              </a:solidFill>
            </a:endParaRPr>
          </a:p>
          <a:p>
            <a:pPr eaLnBrk="1" hangingPunct="1"/>
            <a:r>
              <a:rPr lang="en-GB" sz="1800" dirty="0" smtClean="0"/>
              <a:t>High Voltage &amp; RF Test capabilities</a:t>
            </a:r>
          </a:p>
          <a:p>
            <a:pPr eaLnBrk="1" hangingPunct="1"/>
            <a:r>
              <a:rPr lang="en-GB" sz="1800" dirty="0" smtClean="0"/>
              <a:t>All staff trained to IPC620 standards.</a:t>
            </a:r>
          </a:p>
          <a:p>
            <a:pPr eaLnBrk="1" hangingPunct="1"/>
            <a:r>
              <a:rPr lang="en-GB" sz="1800" dirty="0" smtClean="0"/>
              <a:t>4 ESA Trained &amp; Certificated Wiremen</a:t>
            </a:r>
          </a:p>
          <a:p>
            <a:pPr eaLnBrk="1" hangingPunct="1"/>
            <a:r>
              <a:rPr lang="en-GB" sz="1800" dirty="0" smtClean="0"/>
              <a:t>30 Skilled Assembly Operators</a:t>
            </a:r>
          </a:p>
          <a:p>
            <a:pPr eaLnBrk="1" hangingPunct="1"/>
            <a:r>
              <a:rPr lang="en-GB" sz="1800" dirty="0" smtClean="0"/>
              <a:t>Separate RMA Facility</a:t>
            </a:r>
          </a:p>
          <a:p>
            <a:pPr lvl="1" eaLnBrk="1" hangingPunct="1"/>
            <a:r>
              <a:rPr lang="en-GB" sz="1800" dirty="0" smtClean="0"/>
              <a:t>Dedicated Repair personnel</a:t>
            </a:r>
          </a:p>
          <a:p>
            <a:pPr eaLnBrk="1" hangingPunct="1"/>
            <a:r>
              <a:rPr lang="en-GB" sz="1800" dirty="0" smtClean="0"/>
              <a:t>Value Add</a:t>
            </a:r>
          </a:p>
          <a:p>
            <a:pPr eaLnBrk="1" hangingPunct="1"/>
            <a:r>
              <a:rPr lang="en-GB" sz="1800" dirty="0" smtClean="0"/>
              <a:t>Next Level Assembly </a:t>
            </a:r>
          </a:p>
          <a:p>
            <a:pPr eaLnBrk="1" hangingPunct="1"/>
            <a:r>
              <a:rPr lang="en-GB" sz="1800" dirty="0" smtClean="0"/>
              <a:t>Project Management</a:t>
            </a:r>
          </a:p>
          <a:p>
            <a:pPr eaLnBrk="1" hangingPunct="1"/>
            <a:r>
              <a:rPr lang="en-GB" sz="1800" dirty="0"/>
              <a:t>Dedicated Production Engineering Support</a:t>
            </a:r>
          </a:p>
          <a:p>
            <a:pPr eaLnBrk="1" hangingPunct="1"/>
            <a:r>
              <a:rPr lang="en-GB" sz="1800" dirty="0" smtClean="0"/>
              <a:t>Site Visit to support design, prototyping and First Off fit</a:t>
            </a:r>
          </a:p>
          <a:p>
            <a:pPr eaLnBrk="1" hangingPunct="1"/>
            <a:endParaRPr lang="en-GB" dirty="0" smtClean="0"/>
          </a:p>
        </p:txBody>
      </p:sp>
      <p:pic>
        <p:nvPicPr>
          <p:cNvPr id="7" name="Picture 6" descr="S:\SALES\SalesMarketing Images\page_4_cp_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660" y="2132856"/>
            <a:ext cx="2948827" cy="296212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535"/>
            <a:ext cx="3952331" cy="744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200" b="1" dirty="0" smtClean="0"/>
              <a:t> Equipment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428729" y="1052736"/>
            <a:ext cx="6527647" cy="5429288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rgbClr val="0033CC"/>
                </a:solidFill>
              </a:rPr>
              <a:t>Equipment List</a:t>
            </a:r>
          </a:p>
          <a:p>
            <a:pPr lvl="1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en-GB" sz="1600" dirty="0" smtClean="0"/>
              <a:t>Clean Room</a:t>
            </a:r>
          </a:p>
          <a:p>
            <a:pPr lvl="1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en-GB" sz="1600" dirty="0" smtClean="0"/>
              <a:t>EPA (Electro-Static Protected Area)</a:t>
            </a:r>
          </a:p>
          <a:p>
            <a:pPr lvl="1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en-GB" sz="1600" dirty="0" smtClean="0"/>
              <a:t>25 Soldering Stations</a:t>
            </a:r>
          </a:p>
          <a:p>
            <a:pPr lvl="1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en-GB" sz="1600" dirty="0" smtClean="0"/>
              <a:t>Automated Wire Strip</a:t>
            </a:r>
          </a:p>
          <a:p>
            <a:pPr lvl="1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en-GB" sz="1600" dirty="0" smtClean="0"/>
              <a:t>Abrading &amp; Etching Equipment</a:t>
            </a:r>
          </a:p>
          <a:p>
            <a:pPr lvl="1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en-GB" sz="1600" dirty="0" smtClean="0"/>
              <a:t>Potting Facility</a:t>
            </a:r>
          </a:p>
          <a:p>
            <a:pPr lvl="1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en-GB" sz="1600" dirty="0" smtClean="0"/>
              <a:t>Fibre Optic Stripping, Bonding &amp; Polishing</a:t>
            </a:r>
            <a:endParaRPr lang="en-GB" sz="1800" dirty="0" smtClean="0"/>
          </a:p>
          <a:p>
            <a:pPr eaLnBrk="1" hangingPunct="1"/>
            <a:r>
              <a:rPr lang="en-GB" sz="2400" b="1" dirty="0" smtClean="0">
                <a:solidFill>
                  <a:srgbClr val="0033CC"/>
                </a:solidFill>
              </a:rPr>
              <a:t>Specialist Inspection</a:t>
            </a:r>
          </a:p>
          <a:p>
            <a:pPr lvl="1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en-GB" sz="1600" dirty="0" smtClean="0"/>
              <a:t>Sectioning Equipment</a:t>
            </a:r>
          </a:p>
          <a:p>
            <a:pPr lvl="1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en-GB" sz="1600" dirty="0" smtClean="0"/>
              <a:t>Optical Video Measuring System </a:t>
            </a:r>
          </a:p>
          <a:p>
            <a:pPr lvl="1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en-GB" sz="1600" dirty="0" smtClean="0"/>
              <a:t>Pull &amp; Compression Test Equipment</a:t>
            </a:r>
          </a:p>
          <a:p>
            <a:pPr eaLnBrk="1" hangingPunct="1"/>
            <a:r>
              <a:rPr lang="en-GB" sz="2400" b="1" dirty="0" smtClean="0">
                <a:solidFill>
                  <a:srgbClr val="0033CC"/>
                </a:solidFill>
              </a:rPr>
              <a:t>Test Equipment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8728" y="4941168"/>
            <a:ext cx="6929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 smtClean="0"/>
              <a:t>   </a:t>
            </a:r>
            <a:r>
              <a:rPr lang="en-GB" sz="1600" dirty="0" smtClean="0">
                <a:latin typeface="+mj-lt"/>
              </a:rPr>
              <a:t>Three High Voltage Altitude &amp; Temperature Testing Chambers</a:t>
            </a:r>
          </a:p>
          <a:p>
            <a:pPr lvl="1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 smtClean="0">
                <a:latin typeface="+mj-lt"/>
              </a:rPr>
              <a:t>   Corona testing station (sea level)</a:t>
            </a:r>
          </a:p>
          <a:p>
            <a:pPr lvl="1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 smtClean="0">
                <a:latin typeface="+mj-lt"/>
              </a:rPr>
              <a:t>   Helium Leak Test</a:t>
            </a:r>
          </a:p>
          <a:p>
            <a:pPr lvl="1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 smtClean="0">
                <a:latin typeface="+mj-lt"/>
              </a:rPr>
              <a:t>   In Process Automatic Low Voltage Multifunction Testing </a:t>
            </a:r>
          </a:p>
          <a:p>
            <a:pPr lvl="1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 smtClean="0">
                <a:latin typeface="+mj-lt"/>
              </a:rPr>
              <a:t>   Vector Network Analyser (10MHz to 50GHz)</a:t>
            </a:r>
          </a:p>
          <a:p>
            <a:pPr lvl="1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 smtClean="0">
                <a:latin typeface="+mj-lt"/>
              </a:rPr>
              <a:t>   Fibre Optic Interferometery, TDR and Insertion Loss</a:t>
            </a:r>
          </a:p>
        </p:txBody>
      </p:sp>
      <p:pic>
        <p:nvPicPr>
          <p:cNvPr id="5" name="Picture 4" descr="S:\SALES\SalesMarketing Images\Web Images\Teledyne Reynolds Web Images\Location Photography\Clean Room\IMG_0482_Clean_Roo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68760"/>
            <a:ext cx="2808312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535"/>
            <a:ext cx="3952331" cy="744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57538" y="115888"/>
            <a:ext cx="5986462" cy="850900"/>
          </a:xfrm>
        </p:spPr>
        <p:txBody>
          <a:bodyPr/>
          <a:lstStyle/>
          <a:p>
            <a:pPr eaLnBrk="1" hangingPunct="1"/>
            <a:r>
              <a:rPr lang="en-GB" sz="3200" b="1" smtClean="0"/>
              <a:t>Key Customers </a:t>
            </a:r>
            <a:endParaRPr lang="en-US" sz="3200" b="1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812" y="1484313"/>
            <a:ext cx="6092181" cy="35718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sz="2400" b="1" dirty="0" smtClean="0">
                <a:solidFill>
                  <a:srgbClr val="3333CC"/>
                </a:solidFill>
              </a:rPr>
              <a:t>    A Highly Respected Customer Base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600" dirty="0" smtClean="0"/>
              <a:t>	</a:t>
            </a:r>
            <a:r>
              <a:rPr lang="en-GB" sz="1800" dirty="0" smtClean="0"/>
              <a:t>AWE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800" dirty="0" smtClean="0"/>
              <a:t>	Alcatel-Lucent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800" dirty="0" smtClean="0"/>
              <a:t>	UK Ministry of Defence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800" dirty="0" smtClean="0"/>
              <a:t>	BAE Systems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800" dirty="0" smtClean="0"/>
              <a:t>	Selex Sensors and Airborne Systems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800" dirty="0" smtClean="0"/>
              <a:t>	SAAB Defence Group, Sweden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800" dirty="0" smtClean="0"/>
              <a:t>	Selex Galileo (UK &amp; Italy)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800" dirty="0" smtClean="0"/>
              <a:t>	Thales Group (UK and France)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800" dirty="0" smtClean="0"/>
              <a:t>	Nokia &amp; Ericsson (Sweden and Denmark)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800" dirty="0" smtClean="0"/>
              <a:t>	Tyco Group (Poland, China, India)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600" dirty="0" smtClean="0"/>
              <a:t>	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6148" name="Picture 4" descr="http://2.bp.blogspot.com/_8SXp1WHXhuI/SzDxJkIB87I/AAAAAAAAAls/Q6MfbYk9iT4/s320/logo-sa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552867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http://t2.gstatic.com/images?q=tbn:ANd9GcRZZUDmlWxoKTlIo4tOZzuGK2DnpG2YEeYrYimVJLoE2o21HG_Fe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928938"/>
            <a:ext cx="2781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http://avrrc.lboro.ac.uk/images/Thales%20Logo_hig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44" y="3645024"/>
            <a:ext cx="26035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4" descr="http://www.fac.org.uk/Portals/0/selex%20galileo%20FNM%20logo%20colour%20hig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80" y="5052789"/>
            <a:ext cx="30718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8" descr="http://t3.gstatic.com/images?q=tbn:ANd9GcTi7EtGJG8haw59q1qilMiBtnWx7Y93b1G9XXHljHKQR-jEglcG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97" y="5882977"/>
            <a:ext cx="16922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20" descr="http://www.veterans-uk.info/vets_world/issue9/images-9/mod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880" y="1196752"/>
            <a:ext cx="1717914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22" descr="http://www.aerospacechallenge.org/Libraries/Sponsor_Logos/13des.sflb.ash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176" y="4502908"/>
            <a:ext cx="13874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tomics Weapons Establishmen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994" y="5645477"/>
            <a:ext cx="13906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535"/>
            <a:ext cx="3952331" cy="7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8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4080</TotalTime>
  <Words>506</Words>
  <Application>Microsoft Office PowerPoint</Application>
  <PresentationFormat>On-screen Show (4:3)</PresentationFormat>
  <Paragraphs>189</Paragraphs>
  <Slides>13</Slides>
  <Notes>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PowerPoint Presentation</vt:lpstr>
      <vt:lpstr>PowerPoint Presentation</vt:lpstr>
      <vt:lpstr>Business Divisions</vt:lpstr>
      <vt:lpstr> Facilities &amp; Products</vt:lpstr>
      <vt:lpstr>Cable Assembly +</vt:lpstr>
      <vt:lpstr>Custom Products</vt:lpstr>
      <vt:lpstr>Skills and Capabilities </vt:lpstr>
      <vt:lpstr> Equipment</vt:lpstr>
      <vt:lpstr>Key Customers </vt:lpstr>
      <vt:lpstr>PowerPoint Presentation</vt:lpstr>
      <vt:lpstr>PowerPoint Presentation</vt:lpstr>
      <vt:lpstr>Summary</vt:lpstr>
      <vt:lpstr>PowerPoint Presentation</vt:lpstr>
    </vt:vector>
  </TitlesOfParts>
  <Company>Teledyne Reynolds Limited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Darren White</dc:creator>
  <cp:lastModifiedBy>Martin Hodges (INT)</cp:lastModifiedBy>
  <cp:revision>423</cp:revision>
  <cp:lastPrinted>2012-05-21T15:30:50Z</cp:lastPrinted>
  <dcterms:created xsi:type="dcterms:W3CDTF">2006-08-09T09:54:16Z</dcterms:created>
  <dcterms:modified xsi:type="dcterms:W3CDTF">2012-05-21T15:55:05Z</dcterms:modified>
</cp:coreProperties>
</file>